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56" r:id="rId3"/>
    <p:sldId id="339" r:id="rId4"/>
    <p:sldId id="340" r:id="rId5"/>
    <p:sldId id="342" r:id="rId6"/>
    <p:sldId id="344" r:id="rId7"/>
    <p:sldId id="346" r:id="rId8"/>
    <p:sldId id="360" r:id="rId9"/>
    <p:sldId id="357" r:id="rId10"/>
    <p:sldId id="362" r:id="rId11"/>
    <p:sldId id="343" r:id="rId12"/>
    <p:sldId id="359" r:id="rId13"/>
    <p:sldId id="364" r:id="rId14"/>
    <p:sldId id="348" r:id="rId15"/>
    <p:sldId id="365" r:id="rId16"/>
    <p:sldId id="347" r:id="rId17"/>
    <p:sldId id="361" r:id="rId18"/>
    <p:sldId id="366" r:id="rId19"/>
    <p:sldId id="341" r:id="rId20"/>
    <p:sldId id="352" r:id="rId21"/>
    <p:sldId id="353" r:id="rId22"/>
    <p:sldId id="351" r:id="rId23"/>
    <p:sldId id="345" r:id="rId24"/>
    <p:sldId id="367" r:id="rId25"/>
    <p:sldId id="3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2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0"/>
    <p:restoredTop sz="94674"/>
  </p:normalViewPr>
  <p:slideViewPr>
    <p:cSldViewPr snapToGrid="0" snapToObjects="1">
      <p:cViewPr varScale="1">
        <p:scale>
          <a:sx n="113" d="100"/>
          <a:sy n="113" d="100"/>
        </p:scale>
        <p:origin x="106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8672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3FE4-50E5-4E48-B22E-548BD09839E0}"/>
              </a:ext>
            </a:extLst>
          </p:cNvPr>
          <p:cNvSpPr>
            <a:spLocks noGrp="1"/>
          </p:cNvSpPr>
          <p:nvPr>
            <p:ph type="title"/>
          </p:nvPr>
        </p:nvSpPr>
        <p:spPr>
          <a:xfrm>
            <a:off x="597028" y="457200"/>
            <a:ext cx="3932237" cy="1600200"/>
          </a:xfrm>
          <a:prstGeom prst="rect">
            <a:avLst/>
          </a:prstGeom>
        </p:spPr>
        <p:txBody>
          <a:bodyPr anchor="b"/>
          <a:lstStyle>
            <a:lvl1pPr>
              <a:defRPr sz="3200" b="0" i="0">
                <a:latin typeface="Playfair Display"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F307AEE-60E2-7E43-A304-F490370BE0CE}"/>
              </a:ext>
            </a:extLst>
          </p:cNvPr>
          <p:cNvSpPr>
            <a:spLocks noGrp="1"/>
          </p:cNvSpPr>
          <p:nvPr>
            <p:ph type="pic" idx="1"/>
          </p:nvPr>
        </p:nvSpPr>
        <p:spPr>
          <a:xfrm>
            <a:off x="5183188" y="987426"/>
            <a:ext cx="5312182" cy="38435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BEF2D99-0A04-9242-AB1E-FF89268B9D91}"/>
              </a:ext>
            </a:extLst>
          </p:cNvPr>
          <p:cNvSpPr>
            <a:spLocks noGrp="1"/>
          </p:cNvSpPr>
          <p:nvPr>
            <p:ph type="body" sz="half" idx="2"/>
          </p:nvPr>
        </p:nvSpPr>
        <p:spPr>
          <a:xfrm>
            <a:off x="597028"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00DD0B8E-8217-A24F-B169-2F02A946266B}"/>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97343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3C16-3122-744A-B8BA-42789E1BBD0D}"/>
              </a:ext>
            </a:extLst>
          </p:cNvPr>
          <p:cNvSpPr>
            <a:spLocks noGrp="1"/>
          </p:cNvSpPr>
          <p:nvPr>
            <p:ph type="title"/>
          </p:nvPr>
        </p:nvSpPr>
        <p:spPr>
          <a:xfrm>
            <a:off x="614995" y="388418"/>
            <a:ext cx="10738805" cy="1302270"/>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F395964-BB91-6E44-A211-96CF27C79446}"/>
              </a:ext>
            </a:extLst>
          </p:cNvPr>
          <p:cNvSpPr>
            <a:spLocks noGrp="1"/>
          </p:cNvSpPr>
          <p:nvPr>
            <p:ph type="body" orient="vert" idx="1"/>
          </p:nvPr>
        </p:nvSpPr>
        <p:spPr>
          <a:xfrm>
            <a:off x="614995" y="1796433"/>
            <a:ext cx="10738805" cy="3261090"/>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0F38C46-8726-914A-96E5-57E150F454EC}"/>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1165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D1E26-AAFD-DC4D-9727-ED2AD57526E7}"/>
              </a:ext>
            </a:extLst>
          </p:cNvPr>
          <p:cNvSpPr>
            <a:spLocks noGrp="1"/>
          </p:cNvSpPr>
          <p:nvPr>
            <p:ph type="title" orient="vert"/>
          </p:nvPr>
        </p:nvSpPr>
        <p:spPr>
          <a:xfrm>
            <a:off x="8724900" y="509799"/>
            <a:ext cx="2628900" cy="4499171"/>
          </a:xfrm>
          <a:prstGeom prst="rect">
            <a:avLst/>
          </a:prstGeom>
        </p:spPr>
        <p:txBody>
          <a:bodyPr vert="eaVert"/>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204AA2-651F-2C42-8394-969AE264FDC7}"/>
              </a:ext>
            </a:extLst>
          </p:cNvPr>
          <p:cNvSpPr>
            <a:spLocks noGrp="1"/>
          </p:cNvSpPr>
          <p:nvPr>
            <p:ph type="body" orient="vert" idx="1"/>
          </p:nvPr>
        </p:nvSpPr>
        <p:spPr>
          <a:xfrm>
            <a:off x="838200" y="509799"/>
            <a:ext cx="7734300" cy="5667164"/>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DD65D45-F446-4742-84B6-5FBB07CC139D}"/>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803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65ECE9-C80B-3128-F6CB-3E92842E896C}"/>
              </a:ext>
            </a:extLst>
          </p:cNvPr>
          <p:cNvSpPr>
            <a:spLocks noGrp="1"/>
          </p:cNvSpPr>
          <p:nvPr>
            <p:ph type="title"/>
          </p:nvPr>
        </p:nvSpPr>
        <p:spPr>
          <a:xfrm>
            <a:off x="577516" y="365126"/>
            <a:ext cx="11014409" cy="977900"/>
          </a:xfrm>
          <a:prstGeom prst="rect">
            <a:avLst/>
          </a:prstGeom>
        </p:spPr>
        <p:txBody>
          <a:bodyPr anchor="b">
            <a:normAutofit/>
          </a:bodyPr>
          <a:lstStyle>
            <a:lvl1pPr>
              <a:defRPr sz="3182">
                <a:solidFill>
                  <a:srgbClr val="0070C0"/>
                </a:solidFill>
                <a:latin typeface="Playfair Display"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144BF7C3-2721-FFBC-4A73-7628275F64C9}"/>
              </a:ext>
            </a:extLst>
          </p:cNvPr>
          <p:cNvSpPr>
            <a:spLocks noGrp="1"/>
          </p:cNvSpPr>
          <p:nvPr>
            <p:ph idx="1"/>
          </p:nvPr>
        </p:nvSpPr>
        <p:spPr>
          <a:xfrm>
            <a:off x="577515" y="1514339"/>
            <a:ext cx="11014408" cy="888239"/>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363747" indent="0">
              <a:buNone/>
              <a:defRPr>
                <a:latin typeface="Arial" panose="020B0604020202020204" pitchFamily="34" charset="0"/>
                <a:cs typeface="Arial" panose="020B0604020202020204" pitchFamily="34" charset="0"/>
              </a:defRPr>
            </a:lvl2pPr>
            <a:lvl3pPr marL="727494" indent="0">
              <a:buNone/>
              <a:defRPr>
                <a:latin typeface="Arial" panose="020B0604020202020204" pitchFamily="34" charset="0"/>
                <a:cs typeface="Arial" panose="020B0604020202020204" pitchFamily="34" charset="0"/>
              </a:defRPr>
            </a:lvl3pPr>
            <a:lvl4pPr marL="1091241" indent="0">
              <a:buNone/>
              <a:defRPr>
                <a:latin typeface="Arial" panose="020B0604020202020204" pitchFamily="34" charset="0"/>
                <a:cs typeface="Arial" panose="020B0604020202020204" pitchFamily="34" charset="0"/>
              </a:defRPr>
            </a:lvl4pPr>
            <a:lvl5pPr marL="1454987" indent="0">
              <a:buNone/>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Slide Number Placeholder 4">
            <a:extLst>
              <a:ext uri="{FF2B5EF4-FFF2-40B4-BE49-F238E27FC236}">
                <a16:creationId xmlns:a16="http://schemas.microsoft.com/office/drawing/2014/main" id="{A871C2D7-3E7C-8E81-D458-714BA6BFA9CD}"/>
              </a:ext>
            </a:extLst>
          </p:cNvPr>
          <p:cNvSpPr>
            <a:spLocks noGrp="1"/>
          </p:cNvSpPr>
          <p:nvPr>
            <p:ph type="sldNum" sz="quarter" idx="4"/>
          </p:nvPr>
        </p:nvSpPr>
        <p:spPr>
          <a:xfrm>
            <a:off x="9106546" y="468973"/>
            <a:ext cx="2743200" cy="206186"/>
          </a:xfrm>
          <a:prstGeom prst="rect">
            <a:avLst/>
          </a:prstGeom>
        </p:spPr>
        <p:txBody>
          <a:bodyPr vert="horz" lIns="91440" tIns="45720" rIns="91440" bIns="45720" rtlCol="0" anchor="ctr"/>
          <a:lstStyle>
            <a:lvl1pPr algn="r">
              <a:defRPr sz="955">
                <a:solidFill>
                  <a:srgbClr val="0070C0"/>
                </a:solidFill>
                <a:latin typeface="Arial" panose="020B0604020202020204" pitchFamily="34" charset="0"/>
                <a:cs typeface="Arial" panose="020B0604020202020204" pitchFamily="34" charset="0"/>
              </a:defRPr>
            </a:lvl1pPr>
          </a:lstStyle>
          <a:p>
            <a:fld id="{F8E6A73C-B2B3-6D4B-BE2B-FBB2E318C1BF}" type="slidenum">
              <a:rPr lang="en-US" smtClean="0"/>
              <a:pPr/>
              <a:t>‹#›</a:t>
            </a:fld>
            <a:endParaRPr lang="en-US"/>
          </a:p>
        </p:txBody>
      </p:sp>
    </p:spTree>
    <p:extLst>
      <p:ext uri="{BB962C8B-B14F-4D97-AF65-F5344CB8AC3E}">
        <p14:creationId xmlns:p14="http://schemas.microsoft.com/office/powerpoint/2010/main" val="229621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B6BC-D639-F449-A88A-1DFC5F88DFCF}"/>
              </a:ext>
            </a:extLst>
          </p:cNvPr>
          <p:cNvSpPr>
            <a:spLocks noGrp="1"/>
          </p:cNvSpPr>
          <p:nvPr>
            <p:ph type="ctrTitle"/>
          </p:nvPr>
        </p:nvSpPr>
        <p:spPr>
          <a:xfrm>
            <a:off x="1524000" y="1122363"/>
            <a:ext cx="9144000" cy="2387600"/>
          </a:xfrm>
          <a:prstGeom prst="rect">
            <a:avLst/>
          </a:prstGeom>
        </p:spPr>
        <p:txBody>
          <a:bodyPr anchor="b"/>
          <a:lstStyle>
            <a:lvl1pPr algn="ctr">
              <a:defRPr sz="4800" b="0" i="0">
                <a:latin typeface="Playfair Display"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FF801EE0-34F8-494E-BC45-9C050EC0F4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1C40B2B-396F-0249-8F87-909001602541}"/>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49850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A715-AC41-AF40-B8C0-6EBCEFE7D610}"/>
              </a:ext>
            </a:extLst>
          </p:cNvPr>
          <p:cNvSpPr>
            <a:spLocks noGrp="1"/>
          </p:cNvSpPr>
          <p:nvPr>
            <p:ph type="title"/>
          </p:nvPr>
        </p:nvSpPr>
        <p:spPr>
          <a:xfrm>
            <a:off x="614995" y="582627"/>
            <a:ext cx="10738805" cy="1108061"/>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C808C3-5F10-8943-AFE3-F9FE50DE4E15}"/>
              </a:ext>
            </a:extLst>
          </p:cNvPr>
          <p:cNvSpPr>
            <a:spLocks noGrp="1"/>
          </p:cNvSpPr>
          <p:nvPr>
            <p:ph idx="1"/>
          </p:nvPr>
        </p:nvSpPr>
        <p:spPr>
          <a:xfrm>
            <a:off x="614995" y="1925903"/>
            <a:ext cx="10738805" cy="4251059"/>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13D5C1F-B630-214F-9A2B-48246003F22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34199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16DF-0EC1-F346-80D4-05F77DFC9610}"/>
              </a:ext>
            </a:extLst>
          </p:cNvPr>
          <p:cNvSpPr>
            <a:spLocks noGrp="1"/>
          </p:cNvSpPr>
          <p:nvPr>
            <p:ph type="title"/>
          </p:nvPr>
        </p:nvSpPr>
        <p:spPr>
          <a:xfrm>
            <a:off x="614995" y="1523622"/>
            <a:ext cx="10572244" cy="2852737"/>
          </a:xfrm>
          <a:prstGeom prst="rect">
            <a:avLst/>
          </a:prstGeom>
        </p:spPr>
        <p:txBody>
          <a:bodyPr anchor="b"/>
          <a:lstStyle>
            <a:lvl1pPr>
              <a:defRPr sz="4000"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185FF31-AF75-F14B-B569-24216365F649}"/>
              </a:ext>
            </a:extLst>
          </p:cNvPr>
          <p:cNvSpPr>
            <a:spLocks noGrp="1"/>
          </p:cNvSpPr>
          <p:nvPr>
            <p:ph type="body" idx="1"/>
          </p:nvPr>
        </p:nvSpPr>
        <p:spPr>
          <a:xfrm>
            <a:off x="614995" y="4531541"/>
            <a:ext cx="10732455" cy="1558110"/>
          </a:xfrm>
          <a:prstGeom prst="rect">
            <a:avLst/>
          </a:prstGeom>
        </p:spPr>
        <p:txBody>
          <a:bodyPr/>
          <a:lstStyle>
            <a:lvl1pPr marL="0" indent="0">
              <a:buNone/>
              <a:defRPr sz="2400" b="0" i="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8117A05C-902F-C442-AF33-2BF2685695D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94422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DEC3-DB74-434A-99CE-E20838897CBE}"/>
              </a:ext>
            </a:extLst>
          </p:cNvPr>
          <p:cNvSpPr>
            <a:spLocks noGrp="1"/>
          </p:cNvSpPr>
          <p:nvPr>
            <p:ph type="title"/>
          </p:nvPr>
        </p:nvSpPr>
        <p:spPr>
          <a:xfrm>
            <a:off x="614995" y="509799"/>
            <a:ext cx="10738805" cy="1180889"/>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55A9C3-FA74-C049-8D0D-92679EF7627E}"/>
              </a:ext>
            </a:extLst>
          </p:cNvPr>
          <p:cNvSpPr>
            <a:spLocks noGrp="1"/>
          </p:cNvSpPr>
          <p:nvPr>
            <p:ph sz="half" idx="1"/>
          </p:nvPr>
        </p:nvSpPr>
        <p:spPr>
          <a:xfrm>
            <a:off x="614995" y="1830542"/>
            <a:ext cx="5181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647BE7-FEA8-C044-AA55-4F1B16D7F87D}"/>
              </a:ext>
            </a:extLst>
          </p:cNvPr>
          <p:cNvSpPr>
            <a:spLocks noGrp="1"/>
          </p:cNvSpPr>
          <p:nvPr>
            <p:ph sz="half" idx="2"/>
          </p:nvPr>
        </p:nvSpPr>
        <p:spPr>
          <a:xfrm>
            <a:off x="6044750" y="1830541"/>
            <a:ext cx="5211946" cy="4346421"/>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A50D2B1-0A8C-4444-9139-2E9BC5555F5D}"/>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0674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0A46-B6AC-CA44-8FED-236329A383D6}"/>
              </a:ext>
            </a:extLst>
          </p:cNvPr>
          <p:cNvSpPr>
            <a:spLocks noGrp="1"/>
          </p:cNvSpPr>
          <p:nvPr>
            <p:ph type="title"/>
          </p:nvPr>
        </p:nvSpPr>
        <p:spPr>
          <a:xfrm>
            <a:off x="598811" y="436970"/>
            <a:ext cx="10756577" cy="1253718"/>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179E8D-58C2-B84E-B4A4-FF3225334774}"/>
              </a:ext>
            </a:extLst>
          </p:cNvPr>
          <p:cNvSpPr>
            <a:spLocks noGrp="1"/>
          </p:cNvSpPr>
          <p:nvPr>
            <p:ph type="body" idx="1"/>
          </p:nvPr>
        </p:nvSpPr>
        <p:spPr>
          <a:xfrm>
            <a:off x="598811" y="1690688"/>
            <a:ext cx="5157787"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D5F59-537F-104A-A0AF-F6DEB164736F}"/>
              </a:ext>
            </a:extLst>
          </p:cNvPr>
          <p:cNvSpPr>
            <a:spLocks noGrp="1"/>
          </p:cNvSpPr>
          <p:nvPr>
            <p:ph sz="half" idx="2"/>
          </p:nvPr>
        </p:nvSpPr>
        <p:spPr>
          <a:xfrm>
            <a:off x="598811" y="2535420"/>
            <a:ext cx="5157787"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88B79F-1690-964F-945B-6D16F0711C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CEF02C-EDB8-D744-9198-D3E08AC33BDD}"/>
              </a:ext>
            </a:extLst>
          </p:cNvPr>
          <p:cNvSpPr>
            <a:spLocks noGrp="1"/>
          </p:cNvSpPr>
          <p:nvPr>
            <p:ph sz="quarter" idx="4"/>
          </p:nvPr>
        </p:nvSpPr>
        <p:spPr>
          <a:xfrm>
            <a:off x="6172200" y="2535420"/>
            <a:ext cx="5183188"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F488B019-B37C-2542-9ABA-83674F139371}"/>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2778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3725-15E3-8649-B88C-78066B51FA92}"/>
              </a:ext>
            </a:extLst>
          </p:cNvPr>
          <p:cNvSpPr>
            <a:spLocks noGrp="1"/>
          </p:cNvSpPr>
          <p:nvPr>
            <p:ph type="title"/>
          </p:nvPr>
        </p:nvSpPr>
        <p:spPr>
          <a:xfrm>
            <a:off x="611624" y="446045"/>
            <a:ext cx="10515600" cy="1325563"/>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A3315374-D8C3-5D41-A27C-0BD5FEEC22E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4739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64410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0DC8-600A-B347-99F9-628BF10FDF6E}"/>
              </a:ext>
            </a:extLst>
          </p:cNvPr>
          <p:cNvSpPr>
            <a:spLocks noGrp="1"/>
          </p:cNvSpPr>
          <p:nvPr>
            <p:ph type="title"/>
          </p:nvPr>
        </p:nvSpPr>
        <p:spPr>
          <a:xfrm>
            <a:off x="613212" y="457200"/>
            <a:ext cx="3932237" cy="1600200"/>
          </a:xfrm>
          <a:prstGeom prst="rect">
            <a:avLst/>
          </a:prstGeom>
        </p:spPr>
        <p:txBody>
          <a:bodyPr anchor="b"/>
          <a:lstStyle>
            <a:lvl1pPr>
              <a:defRPr sz="320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24867-BF7D-5345-91E8-72C585FA8F99}"/>
              </a:ext>
            </a:extLst>
          </p:cNvPr>
          <p:cNvSpPr>
            <a:spLocks noGrp="1"/>
          </p:cNvSpPr>
          <p:nvPr>
            <p:ph idx="1"/>
          </p:nvPr>
        </p:nvSpPr>
        <p:spPr>
          <a:xfrm>
            <a:off x="5183188" y="987425"/>
            <a:ext cx="6172200" cy="4873625"/>
          </a:xfrm>
          <a:prstGeom prst="rect">
            <a:avLst/>
          </a:prstGeo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986158-1487-C743-89F6-4F5C47886B10}"/>
              </a:ext>
            </a:extLst>
          </p:cNvPr>
          <p:cNvSpPr>
            <a:spLocks noGrp="1"/>
          </p:cNvSpPr>
          <p:nvPr>
            <p:ph type="body" sz="half" idx="2"/>
          </p:nvPr>
        </p:nvSpPr>
        <p:spPr>
          <a:xfrm>
            <a:off x="613212"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13AA6B29-1A50-B64D-B308-0BB317B295C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90402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8022C2-A986-644B-A6C1-38EA34A982F4}"/>
              </a:ext>
            </a:extLst>
          </p:cNvPr>
          <p:cNvPicPr>
            <a:picLocks noChangeAspect="1"/>
          </p:cNvPicPr>
          <p:nvPr userDrawn="1"/>
        </p:nvPicPr>
        <p:blipFill rotWithShape="1">
          <a:blip r:embed="rId3"/>
          <a:srcRect t="51502" b="1"/>
          <a:stretch/>
        </p:blipFill>
        <p:spPr>
          <a:xfrm>
            <a:off x="2718487" y="-27569"/>
            <a:ext cx="9497240" cy="6908850"/>
          </a:xfrm>
          <a:prstGeom prst="rect">
            <a:avLst/>
          </a:prstGeom>
        </p:spPr>
      </p:pic>
      <p:pic>
        <p:nvPicPr>
          <p:cNvPr id="8" name="Picture 7">
            <a:extLst>
              <a:ext uri="{FF2B5EF4-FFF2-40B4-BE49-F238E27FC236}">
                <a16:creationId xmlns:a16="http://schemas.microsoft.com/office/drawing/2014/main" id="{C1B7F6E6-8D18-3D44-AD33-F649A5715410}"/>
              </a:ext>
            </a:extLst>
          </p:cNvPr>
          <p:cNvPicPr>
            <a:picLocks noChangeAspect="1"/>
          </p:cNvPicPr>
          <p:nvPr userDrawn="1"/>
        </p:nvPicPr>
        <p:blipFill>
          <a:blip r:embed="rId4"/>
          <a:srcRect/>
          <a:stretch/>
        </p:blipFill>
        <p:spPr>
          <a:xfrm>
            <a:off x="-60274" y="-27568"/>
            <a:ext cx="12276000" cy="6908849"/>
          </a:xfrm>
          <a:prstGeom prst="rect">
            <a:avLst/>
          </a:prstGeom>
        </p:spPr>
      </p:pic>
      <p:pic>
        <p:nvPicPr>
          <p:cNvPr id="4" name="Picture 3">
            <a:extLst>
              <a:ext uri="{FF2B5EF4-FFF2-40B4-BE49-F238E27FC236}">
                <a16:creationId xmlns:a16="http://schemas.microsoft.com/office/drawing/2014/main" id="{A06078BE-03A3-2848-AFB1-362CDD34AA8D}"/>
              </a:ext>
            </a:extLst>
          </p:cNvPr>
          <p:cNvPicPr>
            <a:picLocks noChangeAspect="1"/>
          </p:cNvPicPr>
          <p:nvPr userDrawn="1"/>
        </p:nvPicPr>
        <p:blipFill>
          <a:blip r:embed="rId5"/>
          <a:srcRect/>
          <a:stretch/>
        </p:blipFill>
        <p:spPr>
          <a:xfrm>
            <a:off x="11131592" y="5681367"/>
            <a:ext cx="639388" cy="724156"/>
          </a:xfrm>
          <a:prstGeom prst="rect">
            <a:avLst/>
          </a:prstGeom>
        </p:spPr>
      </p:pic>
      <p:pic>
        <p:nvPicPr>
          <p:cNvPr id="7" name="Picture 6">
            <a:extLst>
              <a:ext uri="{FF2B5EF4-FFF2-40B4-BE49-F238E27FC236}">
                <a16:creationId xmlns:a16="http://schemas.microsoft.com/office/drawing/2014/main" id="{D9C2F74E-4828-D549-9FA8-2ED3607ECB26}"/>
              </a:ext>
            </a:extLst>
          </p:cNvPr>
          <p:cNvPicPr>
            <a:picLocks noChangeAspect="1"/>
          </p:cNvPicPr>
          <p:nvPr userDrawn="1"/>
        </p:nvPicPr>
        <p:blipFill>
          <a:blip r:embed="rId6"/>
          <a:stretch>
            <a:fillRect/>
          </a:stretch>
        </p:blipFill>
        <p:spPr>
          <a:xfrm>
            <a:off x="421020" y="6288082"/>
            <a:ext cx="661076" cy="172682"/>
          </a:xfrm>
          <a:prstGeom prst="rect">
            <a:avLst/>
          </a:prstGeom>
        </p:spPr>
      </p:pic>
    </p:spTree>
    <p:extLst>
      <p:ext uri="{BB962C8B-B14F-4D97-AF65-F5344CB8AC3E}">
        <p14:creationId xmlns:p14="http://schemas.microsoft.com/office/powerpoint/2010/main" val="8669385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7DB1375-8F1F-2540-B6A2-FBB34511E48B}"/>
              </a:ext>
            </a:extLst>
          </p:cNvPr>
          <p:cNvCxnSpPr>
            <a:cxnSpLocks/>
          </p:cNvCxnSpPr>
          <p:nvPr userDrawn="1"/>
        </p:nvCxnSpPr>
        <p:spPr>
          <a:xfrm>
            <a:off x="1362269" y="6566005"/>
            <a:ext cx="9697617"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4BC9FF74-3DBC-494C-A3C5-13615B3B40F4}"/>
              </a:ext>
            </a:extLst>
          </p:cNvPr>
          <p:cNvPicPr>
            <a:picLocks noChangeAspect="1"/>
          </p:cNvPicPr>
          <p:nvPr userDrawn="1"/>
        </p:nvPicPr>
        <p:blipFill>
          <a:blip r:embed="rId14"/>
          <a:srcRect/>
          <a:stretch/>
        </p:blipFill>
        <p:spPr>
          <a:xfrm>
            <a:off x="11271126" y="5867410"/>
            <a:ext cx="616819" cy="698595"/>
          </a:xfrm>
          <a:prstGeom prst="rect">
            <a:avLst/>
          </a:prstGeom>
        </p:spPr>
      </p:pic>
      <p:pic>
        <p:nvPicPr>
          <p:cNvPr id="5" name="Picture 4">
            <a:extLst>
              <a:ext uri="{FF2B5EF4-FFF2-40B4-BE49-F238E27FC236}">
                <a16:creationId xmlns:a16="http://schemas.microsoft.com/office/drawing/2014/main" id="{5C6600DA-6721-404F-A649-86B8936A0F53}"/>
              </a:ext>
            </a:extLst>
          </p:cNvPr>
          <p:cNvPicPr>
            <a:picLocks noChangeAspect="1"/>
          </p:cNvPicPr>
          <p:nvPr userDrawn="1"/>
        </p:nvPicPr>
        <p:blipFill>
          <a:blip r:embed="rId15"/>
          <a:stretch>
            <a:fillRect/>
          </a:stretch>
        </p:blipFill>
        <p:spPr>
          <a:xfrm>
            <a:off x="566407" y="6454885"/>
            <a:ext cx="646573" cy="168894"/>
          </a:xfrm>
          <a:prstGeom prst="rect">
            <a:avLst/>
          </a:prstGeom>
        </p:spPr>
      </p:pic>
    </p:spTree>
    <p:extLst>
      <p:ext uri="{BB962C8B-B14F-4D97-AF65-F5344CB8AC3E}">
        <p14:creationId xmlns:p14="http://schemas.microsoft.com/office/powerpoint/2010/main" val="344219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jcu.pressbooks.pub/tcau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melbourne-cshe.unimelb.edu.au/__data/assets/pdf_file/0006/1761207/TR_Nexus2005.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cte.wu.ac.th/ukpsf.php"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hyperlink" Target="mailto:dvceducation@jcu.edu.au"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hyperlink" Target="https://one.oecd.org/document/ECO/WKP(2020)49/En/pdf" TargetMode="External"/><Relationship Id="rId3" Type="http://schemas.openxmlformats.org/officeDocument/2006/relationships/hyperlink" Target="https://aheia.edu.au/wp-content/uploads/2021/12/aheia-higher-education-workforce-of-the-future-report.pdf" TargetMode="External"/><Relationship Id="rId7" Type="http://schemas.openxmlformats.org/officeDocument/2006/relationships/hyperlink" Target="https://www.elgaronline.com/edcollchap-oa/book/9781035307173/book-part-9781035307173-12.xml" TargetMode="External"/><Relationship Id="rId12" Type="http://schemas.openxmlformats.org/officeDocument/2006/relationships/hyperlink" Target="https://doi.org/10.1007/978-3-319-16080-1_5" TargetMode="External"/><Relationship Id="rId2" Type="http://schemas.openxmlformats.org/officeDocument/2006/relationships/hyperlink" Target="https://advance-he.ac.uk/knowledge-hub/professional-standards-framework-teaching-and-supporting-learning-higher-education-0?_ga=2.193991981.1470844615.1679910295-1533489030.1679462093" TargetMode="External"/><Relationship Id="rId1" Type="http://schemas.openxmlformats.org/officeDocument/2006/relationships/slideLayout" Target="../slideLayouts/slideLayout13.xml"/><Relationship Id="rId6" Type="http://schemas.openxmlformats.org/officeDocument/2006/relationships/hyperlink" Target="https://adamgrant.net/book/think-again/" TargetMode="External"/><Relationship Id="rId11" Type="http://schemas.openxmlformats.org/officeDocument/2006/relationships/hyperlink" Target="https://elearningindustry.com/truths-of-human-centered-learning-design" TargetMode="External"/><Relationship Id="rId5" Type="http://schemas.openxmlformats.org/officeDocument/2006/relationships/hyperlink" Target="https://jcu.pressbooks.pub/tcaue/" TargetMode="External"/><Relationship Id="rId10" Type="http://schemas.openxmlformats.org/officeDocument/2006/relationships/hyperlink" Target="http://thaiembdc.org/wp-content/uploads/2017/03/thailand-4.0-11-1-e1489780904677.jpg" TargetMode="External"/><Relationship Id="rId4" Type="http://schemas.openxmlformats.org/officeDocument/2006/relationships/hyperlink" Target="http://www.cshe.unimelb.edu.au/" TargetMode="External"/><Relationship Id="rId9" Type="http://schemas.openxmlformats.org/officeDocument/2006/relationships/hyperlink" Target="http://dx.doi.org/10.5772/intechopen.1002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ne.oecd.org/document/ECO/WKP(2020)49/En/pdf"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hyperlink" Target="http://thaiembdc.org/wp-content/uploads/2017/03/thailand-4.0-11-1-e1489780904677.jpg"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one.oecd.org/document/ECO/WKP(2020)49/En/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A156C7-7041-A24F-96E3-226EBA26769E}"/>
              </a:ext>
            </a:extLst>
          </p:cNvPr>
          <p:cNvSpPr txBox="1">
            <a:spLocks/>
          </p:cNvSpPr>
          <p:nvPr/>
        </p:nvSpPr>
        <p:spPr>
          <a:xfrm>
            <a:off x="-57666" y="2819670"/>
            <a:ext cx="5684109" cy="2509975"/>
          </a:xfrm>
          <a:prstGeom prst="rect">
            <a:avLst/>
          </a:prstGeom>
          <a:solidFill>
            <a:srgbClr val="F02340"/>
          </a:solidFill>
        </p:spPr>
        <p:txBody>
          <a:bodyPr wrap="square" lIns="216000" anchor="ctr" anchorCtr="0"/>
          <a:lstStyle>
            <a:lvl1pPr algn="ctr" defTabSz="914400" rtl="0" eaLnBrk="1" latinLnBrk="0" hangingPunct="1">
              <a:lnSpc>
                <a:spcPct val="90000"/>
              </a:lnSpc>
              <a:spcBef>
                <a:spcPct val="0"/>
              </a:spcBef>
              <a:buNone/>
              <a:defRPr sz="4800" b="0" i="0" kern="1200">
                <a:solidFill>
                  <a:schemeClr val="tx1"/>
                </a:solidFill>
                <a:latin typeface="Playfair Display" pitchFamily="2" charset="77"/>
                <a:ea typeface="+mj-ea"/>
                <a:cs typeface="+mj-cs"/>
              </a:defRPr>
            </a:lvl1pPr>
          </a:lstStyle>
          <a:p>
            <a:pPr marL="400050" algn="l"/>
            <a:r>
              <a:rPr lang="en-US" sz="4000" dirty="0">
                <a:solidFill>
                  <a:schemeClr val="bg1"/>
                </a:solidFill>
              </a:rPr>
              <a:t>The roles of the University Educators in the Disruptive Era</a:t>
            </a:r>
            <a:endParaRPr lang="en-US" sz="4000" baseline="0" dirty="0">
              <a:solidFill>
                <a:schemeClr val="bg1"/>
              </a:solidFill>
              <a:latin typeface="Playfair Display" pitchFamily="2" charset="77"/>
            </a:endParaRPr>
          </a:p>
          <a:p>
            <a:pPr marL="400050" algn="l"/>
            <a:endParaRPr lang="en-US" sz="1400" baseline="0" dirty="0">
              <a:solidFill>
                <a:schemeClr val="bg1"/>
              </a:solidFill>
              <a:latin typeface="Arial" panose="020B0604020202020204" pitchFamily="34" charset="0"/>
              <a:cs typeface="Arial" panose="020B0604020202020204" pitchFamily="34" charset="0"/>
            </a:endParaRPr>
          </a:p>
          <a:p>
            <a:pPr marL="400050" algn="l"/>
            <a:r>
              <a:rPr lang="en-US" sz="1400" dirty="0">
                <a:solidFill>
                  <a:schemeClr val="bg1"/>
                </a:solidFill>
                <a:latin typeface="Arial" panose="020B0604020202020204" pitchFamily="34" charset="0"/>
                <a:cs typeface="Arial" panose="020B0604020202020204" pitchFamily="34" charset="0"/>
              </a:rPr>
              <a:t>Professor Maree Dinan-Thompson, DVC Education</a:t>
            </a:r>
          </a:p>
          <a:p>
            <a:pPr marL="400050" algn="l"/>
            <a:r>
              <a:rPr lang="en-US" sz="1400" dirty="0">
                <a:solidFill>
                  <a:schemeClr val="bg1"/>
                </a:solidFill>
                <a:latin typeface="Arial" panose="020B0604020202020204" pitchFamily="34" charset="0"/>
                <a:cs typeface="Arial" panose="020B0604020202020204" pitchFamily="34" charset="0"/>
              </a:rPr>
              <a:t>James Cook University </a:t>
            </a:r>
            <a:endParaRPr lang="en-US" sz="1400" baseline="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74FC32-85C7-2C46-9220-3DA4B7D50D07}"/>
              </a:ext>
            </a:extLst>
          </p:cNvPr>
          <p:cNvSpPr txBox="1">
            <a:spLocks/>
          </p:cNvSpPr>
          <p:nvPr/>
        </p:nvSpPr>
        <p:spPr>
          <a:xfrm>
            <a:off x="-57667" y="2518371"/>
            <a:ext cx="3418705" cy="301301"/>
          </a:xfrm>
          <a:prstGeom prst="rect">
            <a:avLst/>
          </a:prstGeom>
          <a:solidFill>
            <a:schemeClr val="bg2">
              <a:lumMod val="25000"/>
            </a:schemeClr>
          </a:solidFill>
        </p:spPr>
        <p:txBody>
          <a:bodyPr wrap="square" lIns="216000" anchor="ctr" anchorCtr="0"/>
          <a:lstStyle>
            <a:lvl1pPr algn="ctr" defTabSz="914400" rtl="0" eaLnBrk="1" latinLnBrk="0" hangingPunct="1">
              <a:lnSpc>
                <a:spcPct val="90000"/>
              </a:lnSpc>
              <a:spcBef>
                <a:spcPct val="0"/>
              </a:spcBef>
              <a:buNone/>
              <a:defRPr sz="4800" b="0" i="0" kern="1200">
                <a:solidFill>
                  <a:schemeClr val="tx1"/>
                </a:solidFill>
                <a:latin typeface="Playfair Display" pitchFamily="2" charset="77"/>
                <a:ea typeface="+mj-ea"/>
                <a:cs typeface="+mj-cs"/>
              </a:defRPr>
            </a:lvl1pPr>
          </a:lstStyle>
          <a:p>
            <a:pPr marL="179388" indent="220663" algn="l"/>
            <a:r>
              <a:rPr lang="en-US" sz="1400" dirty="0">
                <a:solidFill>
                  <a:schemeClr val="bg1"/>
                </a:solidFill>
                <a:latin typeface="Arial" panose="020B0604020202020204" pitchFamily="34" charset="0"/>
                <a:cs typeface="Arial" panose="020B0604020202020204" pitchFamily="34" charset="0"/>
              </a:rPr>
              <a:t>EDUCATION DIVISION</a:t>
            </a:r>
            <a:endParaRPr lang="en-US" sz="14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2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AA2-9781-F1EF-A049-A2CE1435F73A}"/>
              </a:ext>
            </a:extLst>
          </p:cNvPr>
          <p:cNvSpPr>
            <a:spLocks noGrp="1"/>
          </p:cNvSpPr>
          <p:nvPr>
            <p:ph type="title"/>
          </p:nvPr>
        </p:nvSpPr>
        <p:spPr>
          <a:xfrm>
            <a:off x="614995" y="108494"/>
            <a:ext cx="9324872" cy="890573"/>
          </a:xfrm>
        </p:spPr>
        <p:txBody>
          <a:bodyPr/>
          <a:lstStyle/>
          <a:p>
            <a:r>
              <a:rPr lang="en-US" dirty="0"/>
              <a:t>Who are educators? What are our roles?</a:t>
            </a:r>
            <a:br>
              <a:rPr lang="en-US" dirty="0"/>
            </a:br>
            <a:br>
              <a:rPr lang="en-US" dirty="0"/>
            </a:br>
            <a:br>
              <a:rPr lang="en-US" sz="2800" b="1" i="1" dirty="0">
                <a:solidFill>
                  <a:schemeClr val="accent1">
                    <a:lumMod val="75000"/>
                  </a:schemeClr>
                </a:solidFill>
                <a:effectLst/>
                <a:latin typeface="Söhne"/>
              </a:rPr>
            </a:br>
            <a:endParaRPr lang="en-AU" sz="2800" b="1" i="1" dirty="0">
              <a:solidFill>
                <a:schemeClr val="accent1">
                  <a:lumMod val="75000"/>
                </a:schemeClr>
              </a:solidFill>
            </a:endParaRPr>
          </a:p>
        </p:txBody>
      </p:sp>
      <p:sp>
        <p:nvSpPr>
          <p:cNvPr id="3" name="Content Placeholder 2">
            <a:extLst>
              <a:ext uri="{FF2B5EF4-FFF2-40B4-BE49-F238E27FC236}">
                <a16:creationId xmlns:a16="http://schemas.microsoft.com/office/drawing/2014/main" id="{D77DC9B0-245B-EEE3-A82E-4B27E9ADA555}"/>
              </a:ext>
            </a:extLst>
          </p:cNvPr>
          <p:cNvSpPr>
            <a:spLocks noGrp="1"/>
          </p:cNvSpPr>
          <p:nvPr>
            <p:ph idx="1"/>
          </p:nvPr>
        </p:nvSpPr>
        <p:spPr>
          <a:xfrm>
            <a:off x="614995" y="880534"/>
            <a:ext cx="11204472" cy="2695046"/>
          </a:xfrm>
        </p:spPr>
        <p:txBody>
          <a:bodyPr/>
          <a:lstStyle/>
          <a:p>
            <a:pPr marL="0" indent="0">
              <a:buNone/>
            </a:pPr>
            <a:r>
              <a:rPr lang="en-US" sz="2400" b="0" i="1" u="none" strike="noStrike" baseline="0" dirty="0">
                <a:solidFill>
                  <a:srgbClr val="000000"/>
                </a:solidFill>
                <a:latin typeface="Arial" panose="020B0604020202020204" pitchFamily="34" charset="0"/>
              </a:rPr>
              <a:t>Traditionally, universities have academic staff that are lecturers and researchers, and supported by professional and technical staff. There is also a role to play in engagement with community and industry. </a:t>
            </a:r>
          </a:p>
          <a:p>
            <a:pPr marL="0" indent="0">
              <a:buNone/>
            </a:pPr>
            <a:endParaRPr lang="en-US" sz="2400" b="0" i="0" u="none" strike="noStrike" baseline="0" dirty="0">
              <a:solidFill>
                <a:srgbClr val="000000"/>
              </a:solidFill>
              <a:latin typeface="Arial" panose="020B0604020202020204" pitchFamily="34" charset="0"/>
            </a:endParaRPr>
          </a:p>
          <a:p>
            <a:pPr marL="0" indent="0">
              <a:buNone/>
            </a:pPr>
            <a:r>
              <a:rPr lang="en-US" sz="2400" b="0" i="0" u="none" strike="noStrike" baseline="0" dirty="0">
                <a:solidFill>
                  <a:srgbClr val="000000"/>
                </a:solidFill>
                <a:latin typeface="Arial" panose="020B0604020202020204" pitchFamily="34" charset="0"/>
              </a:rPr>
              <a:t>From our work in Australasian professional learning and capability development for university educators: </a:t>
            </a:r>
          </a:p>
          <a:p>
            <a:r>
              <a:rPr lang="en-US" sz="2400" b="0" i="0" u="none" strike="noStrike" baseline="0" dirty="0">
                <a:solidFill>
                  <a:srgbClr val="000000"/>
                </a:solidFill>
                <a:latin typeface="Arial" panose="020B0604020202020204" pitchFamily="34" charset="0"/>
              </a:rPr>
              <a:t>Educators </a:t>
            </a:r>
            <a:r>
              <a:rPr lang="en-US" sz="2400" dirty="0">
                <a:solidFill>
                  <a:srgbClr val="000000"/>
                </a:solidFill>
              </a:rPr>
              <a:t>are </a:t>
            </a:r>
            <a:r>
              <a:rPr lang="en-US" sz="2400" b="0" i="0" u="none" strike="noStrike" baseline="0" dirty="0">
                <a:solidFill>
                  <a:srgbClr val="000000"/>
                </a:solidFill>
                <a:latin typeface="Arial" panose="020B0604020202020204" pitchFamily="34" charset="0"/>
              </a:rPr>
              <a:t>learners and leaders</a:t>
            </a:r>
          </a:p>
          <a:p>
            <a:r>
              <a:rPr lang="en-US" sz="2400" dirty="0">
                <a:solidFill>
                  <a:srgbClr val="000000"/>
                </a:solidFill>
              </a:rPr>
              <a:t>Learning and teaching is practice and evidence-based</a:t>
            </a:r>
            <a:r>
              <a:rPr lang="en-US" sz="2400" b="0" i="0" u="none" strike="noStrike" baseline="0" dirty="0">
                <a:solidFill>
                  <a:srgbClr val="000000"/>
                </a:solidFill>
                <a:latin typeface="Arial" panose="020B0604020202020204" pitchFamily="34" charset="0"/>
              </a:rPr>
              <a:t> </a:t>
            </a:r>
          </a:p>
          <a:p>
            <a:r>
              <a:rPr lang="en-US" sz="2400" b="0" i="0" u="none" strike="noStrike" baseline="0" dirty="0">
                <a:solidFill>
                  <a:srgbClr val="000000"/>
                </a:solidFill>
                <a:latin typeface="Arial" panose="020B0604020202020204" pitchFamily="34" charset="0"/>
              </a:rPr>
              <a:t>In the new ways of defining University educator roles in the disruptive era, they include academic roles, part-time and sessional teaching, professional and technical positions, research supervision, clinical, laboratory, workshop, studio, field and work-based teaching, industry and advisory, and team-based contributions.  Some other researchers talk of a ‘third space professionals’ (</a:t>
            </a:r>
            <a:r>
              <a:rPr lang="en-US" sz="2400" b="0" i="0" u="none" strike="noStrike" baseline="0" dirty="0" err="1">
                <a:solidFill>
                  <a:srgbClr val="000000"/>
                </a:solidFill>
                <a:latin typeface="Arial" panose="020B0604020202020204" pitchFamily="34" charset="0"/>
              </a:rPr>
              <a:t>Whitchurch</a:t>
            </a:r>
            <a:r>
              <a:rPr lang="en-US" sz="2400" b="0" i="0" u="none" strike="noStrike" baseline="0" dirty="0">
                <a:solidFill>
                  <a:srgbClr val="000000"/>
                </a:solidFill>
                <a:latin typeface="Arial" panose="020B0604020202020204" pitchFamily="34" charset="0"/>
              </a:rPr>
              <a:t>, 2015) and the changing nature of academic work.</a:t>
            </a:r>
          </a:p>
          <a:p>
            <a:pPr marL="0" indent="0">
              <a:buNone/>
            </a:pPr>
            <a:r>
              <a:rPr lang="en-US" sz="1200" dirty="0">
                <a:solidFill>
                  <a:srgbClr val="000000"/>
                </a:solidFill>
              </a:rPr>
              <a:t>(Dinan-Thompson, Lynch, Cowden, Bedford, Branigan, Cary, Johnston, </a:t>
            </a:r>
            <a:r>
              <a:rPr lang="en-US" sz="1200" dirty="0" err="1">
                <a:solidFill>
                  <a:srgbClr val="000000"/>
                </a:solidFill>
              </a:rPr>
              <a:t>Luzeckyi</a:t>
            </a:r>
            <a:r>
              <a:rPr lang="en-US" sz="1200" dirty="0">
                <a:solidFill>
                  <a:srgbClr val="000000"/>
                </a:solidFill>
              </a:rPr>
              <a:t> and Saliba, 2022, </a:t>
            </a:r>
            <a:r>
              <a:rPr lang="en-US" sz="1200" dirty="0">
                <a:solidFill>
                  <a:srgbClr val="000000"/>
                </a:solidFill>
                <a:hlinkClick r:id="rId2"/>
              </a:rPr>
              <a:t>https://jcu.pressbooks.pub/tcaue/</a:t>
            </a:r>
            <a:r>
              <a:rPr lang="en-US" sz="1200" dirty="0">
                <a:solidFill>
                  <a:srgbClr val="000000"/>
                </a:solidFill>
              </a:rPr>
              <a:t>) </a:t>
            </a:r>
            <a:endParaRPr lang="en-US" sz="1800" dirty="0">
              <a:solidFill>
                <a:srgbClr val="000000"/>
              </a:solidFill>
            </a:endParaRPr>
          </a:p>
          <a:p>
            <a:endParaRPr lang="en-US" sz="1800" dirty="0">
              <a:solidFill>
                <a:srgbClr val="000000"/>
              </a:solidFill>
            </a:endParaRPr>
          </a:p>
          <a:p>
            <a:endParaRPr lang="en-AU" dirty="0"/>
          </a:p>
        </p:txBody>
      </p:sp>
    </p:spTree>
    <p:extLst>
      <p:ext uri="{BB962C8B-B14F-4D97-AF65-F5344CB8AC3E}">
        <p14:creationId xmlns:p14="http://schemas.microsoft.com/office/powerpoint/2010/main" val="26694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364-BACD-3691-E82A-DB18149BB3A7}"/>
              </a:ext>
            </a:extLst>
          </p:cNvPr>
          <p:cNvSpPr>
            <a:spLocks noGrp="1"/>
          </p:cNvSpPr>
          <p:nvPr>
            <p:ph type="title"/>
          </p:nvPr>
        </p:nvSpPr>
        <p:spPr>
          <a:xfrm>
            <a:off x="614995" y="184694"/>
            <a:ext cx="10738805" cy="1108061"/>
          </a:xfrm>
        </p:spPr>
        <p:txBody>
          <a:bodyPr/>
          <a:lstStyle/>
          <a:p>
            <a:r>
              <a:rPr lang="en-US" dirty="0"/>
              <a:t>Changing Educator roles</a:t>
            </a:r>
            <a:endParaRPr lang="en-AU" dirty="0"/>
          </a:p>
        </p:txBody>
      </p:sp>
      <p:sp>
        <p:nvSpPr>
          <p:cNvPr id="3" name="Content Placeholder 2">
            <a:extLst>
              <a:ext uri="{FF2B5EF4-FFF2-40B4-BE49-F238E27FC236}">
                <a16:creationId xmlns:a16="http://schemas.microsoft.com/office/drawing/2014/main" id="{1A99F34C-816D-81AF-0FB0-EA87E7370A23}"/>
              </a:ext>
            </a:extLst>
          </p:cNvPr>
          <p:cNvSpPr>
            <a:spLocks noGrp="1"/>
          </p:cNvSpPr>
          <p:nvPr>
            <p:ph idx="1"/>
          </p:nvPr>
        </p:nvSpPr>
        <p:spPr>
          <a:xfrm>
            <a:off x="614995" y="1155436"/>
            <a:ext cx="10738805" cy="4251059"/>
          </a:xfrm>
        </p:spPr>
        <p:txBody>
          <a:bodyPr/>
          <a:lstStyle/>
          <a:p>
            <a:r>
              <a:rPr lang="en-US" sz="2400" dirty="0"/>
              <a:t>In a workforce study in Australia in 2016, university leaders they spoke to are seeking a ‘workforce with skills that are transferable across boundaries’ such as those between disciplines and sub-disciplines and between universities and industry ( PWC/AHEIA 2016,  p.22). </a:t>
            </a:r>
          </a:p>
          <a:p>
            <a:endParaRPr lang="en-US" sz="2400" dirty="0">
              <a:solidFill>
                <a:srgbClr val="000000"/>
              </a:solidFill>
            </a:endParaRPr>
          </a:p>
          <a:p>
            <a:r>
              <a:rPr lang="en-US" sz="2400" dirty="0"/>
              <a:t>However, a challenge is to create ‘a more delicate balance in optimizing individual aspirations and institutional missions in higher education’ (</a:t>
            </a:r>
            <a:r>
              <a:rPr lang="en-AU" sz="2400" dirty="0" err="1"/>
              <a:t>Callender</a:t>
            </a:r>
            <a:r>
              <a:rPr lang="en-AU" sz="2400" dirty="0"/>
              <a:t>, Locke &amp; </a:t>
            </a:r>
            <a:r>
              <a:rPr lang="en-AU" sz="2400" dirty="0" err="1"/>
              <a:t>Marginson</a:t>
            </a:r>
            <a:r>
              <a:rPr lang="en-AU" sz="2400" dirty="0"/>
              <a:t>, 2020, p.28). And that, ‘p</a:t>
            </a:r>
            <a:r>
              <a:rPr lang="en-US" sz="2400" dirty="0" err="1"/>
              <a:t>erhaps</a:t>
            </a:r>
            <a:r>
              <a:rPr lang="en-US" sz="2400" dirty="0"/>
              <a:t> most important of all, our analyses can acknowledge the active role that universities and the scholars [</a:t>
            </a:r>
            <a:r>
              <a:rPr lang="en-US" sz="2400" i="1" dirty="0"/>
              <a:t>educators- my insert</a:t>
            </a:r>
            <a:r>
              <a:rPr lang="en-US" sz="2400" dirty="0"/>
              <a:t>] they house – often in collaboration with others – play in initiating and directing many of the intellectual, social, technological and environmental innovations that will shape the future, not just of higher education but of societies in general’ (2020, p.</a:t>
            </a:r>
            <a:r>
              <a:rPr lang="en-AU" sz="2400" dirty="0">
                <a:solidFill>
                  <a:srgbClr val="000000"/>
                </a:solidFill>
              </a:rPr>
              <a:t>29).</a:t>
            </a:r>
            <a:endParaRPr lang="en-US" sz="2400" dirty="0">
              <a:solidFill>
                <a:srgbClr val="000000"/>
              </a:solidFill>
            </a:endParaRPr>
          </a:p>
          <a:p>
            <a:endParaRPr lang="en-AU" dirty="0"/>
          </a:p>
        </p:txBody>
      </p:sp>
    </p:spTree>
    <p:extLst>
      <p:ext uri="{BB962C8B-B14F-4D97-AF65-F5344CB8AC3E}">
        <p14:creationId xmlns:p14="http://schemas.microsoft.com/office/powerpoint/2010/main" val="347038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6CF0-892E-D5AC-E6F7-3532138CBEDF}"/>
              </a:ext>
            </a:extLst>
          </p:cNvPr>
          <p:cNvSpPr>
            <a:spLocks noGrp="1"/>
          </p:cNvSpPr>
          <p:nvPr>
            <p:ph type="title"/>
          </p:nvPr>
        </p:nvSpPr>
        <p:spPr>
          <a:xfrm>
            <a:off x="318662" y="190515"/>
            <a:ext cx="12550672" cy="1108061"/>
          </a:xfrm>
        </p:spPr>
        <p:txBody>
          <a:bodyPr/>
          <a:lstStyle/>
          <a:p>
            <a:r>
              <a:rPr lang="en-US" dirty="0"/>
              <a:t>So how do we do this?  </a:t>
            </a:r>
            <a:br>
              <a:rPr lang="en-US" dirty="0"/>
            </a:br>
            <a:r>
              <a:rPr lang="en-US" sz="3600" b="1" dirty="0">
                <a:solidFill>
                  <a:schemeClr val="accent1">
                    <a:lumMod val="75000"/>
                  </a:schemeClr>
                </a:solidFill>
              </a:rPr>
              <a:t>We need to know our students and build capabilities</a:t>
            </a:r>
            <a:endParaRPr lang="en-AU"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74A14BB1-3306-C9E3-86CA-5CF9E1440F14}"/>
              </a:ext>
            </a:extLst>
          </p:cNvPr>
          <p:cNvSpPr>
            <a:spLocks noGrp="1"/>
          </p:cNvSpPr>
          <p:nvPr>
            <p:ph idx="1"/>
          </p:nvPr>
        </p:nvSpPr>
        <p:spPr>
          <a:xfrm>
            <a:off x="642952" y="1408038"/>
            <a:ext cx="10738805" cy="3662362"/>
          </a:xfrm>
        </p:spPr>
        <p:txBody>
          <a:bodyPr/>
          <a:lstStyle/>
          <a:p>
            <a:r>
              <a:rPr lang="en-US" dirty="0"/>
              <a:t>Students are learners and customers</a:t>
            </a:r>
          </a:p>
          <a:p>
            <a:r>
              <a:rPr lang="en-US" dirty="0"/>
              <a:t>They are influenced by intrinsic and extrinsic factors</a:t>
            </a:r>
          </a:p>
          <a:p>
            <a:pPr lvl="1"/>
            <a:r>
              <a:rPr lang="en-US" dirty="0"/>
              <a:t>Intrinsic – self interest, passion, and social accountability</a:t>
            </a:r>
          </a:p>
          <a:p>
            <a:pPr lvl="1"/>
            <a:r>
              <a:rPr lang="en-US" dirty="0"/>
              <a:t>Extrinsic – employment, status, social power of a university</a:t>
            </a:r>
          </a:p>
          <a:p>
            <a:r>
              <a:rPr lang="en-AU" dirty="0"/>
              <a:t>They are sometime underprepared:</a:t>
            </a:r>
          </a:p>
          <a:p>
            <a:pPr lvl="1"/>
            <a:r>
              <a:rPr lang="en-AU" dirty="0"/>
              <a:t>Writing and reading are shown to be areas of development (not deficit) and it is our responsibility to build the capability within our disciplines</a:t>
            </a:r>
          </a:p>
          <a:p>
            <a:r>
              <a:rPr lang="en-AU" dirty="0"/>
              <a:t>We may need to take the learning to them </a:t>
            </a:r>
          </a:p>
          <a:p>
            <a:pPr lvl="1"/>
            <a:r>
              <a:rPr lang="en-AU" dirty="0"/>
              <a:t>Upskill and reskill agendas will bring new approaches, and equity and regionality are important</a:t>
            </a:r>
          </a:p>
          <a:p>
            <a:r>
              <a:rPr lang="en-AU" dirty="0"/>
              <a:t>Self-formation is essential and as educators we facilitate this development </a:t>
            </a:r>
          </a:p>
        </p:txBody>
      </p:sp>
    </p:spTree>
    <p:extLst>
      <p:ext uri="{BB962C8B-B14F-4D97-AF65-F5344CB8AC3E}">
        <p14:creationId xmlns:p14="http://schemas.microsoft.com/office/powerpoint/2010/main" val="8440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916D-18E2-B4A5-3082-FE1BD12416E2}"/>
              </a:ext>
            </a:extLst>
          </p:cNvPr>
          <p:cNvSpPr>
            <a:spLocks noGrp="1"/>
          </p:cNvSpPr>
          <p:nvPr>
            <p:ph type="title"/>
          </p:nvPr>
        </p:nvSpPr>
        <p:spPr>
          <a:xfrm>
            <a:off x="614995" y="127007"/>
            <a:ext cx="10738805" cy="1108061"/>
          </a:xfrm>
        </p:spPr>
        <p:txBody>
          <a:bodyPr/>
          <a:lstStyle/>
          <a:p>
            <a:r>
              <a:rPr lang="en-US" dirty="0"/>
              <a:t>So how do we do this?  </a:t>
            </a:r>
            <a:br>
              <a:rPr lang="en-US" dirty="0"/>
            </a:br>
            <a:r>
              <a:rPr lang="en-US" sz="3600" b="1" i="1" dirty="0">
                <a:solidFill>
                  <a:schemeClr val="accent1">
                    <a:lumMod val="75000"/>
                  </a:schemeClr>
                </a:solidFill>
              </a:rPr>
              <a:t>We need to know what self-formation is and how it relates to our own teaching and our university</a:t>
            </a:r>
            <a:endParaRPr lang="en-AU" sz="3600" dirty="0"/>
          </a:p>
        </p:txBody>
      </p:sp>
      <p:sp>
        <p:nvSpPr>
          <p:cNvPr id="3" name="Content Placeholder 2">
            <a:extLst>
              <a:ext uri="{FF2B5EF4-FFF2-40B4-BE49-F238E27FC236}">
                <a16:creationId xmlns:a16="http://schemas.microsoft.com/office/drawing/2014/main" id="{4992B2D0-71A0-E033-EB4D-E19805CCD411}"/>
              </a:ext>
            </a:extLst>
          </p:cNvPr>
          <p:cNvSpPr>
            <a:spLocks noGrp="1"/>
          </p:cNvSpPr>
          <p:nvPr>
            <p:ph idx="1"/>
          </p:nvPr>
        </p:nvSpPr>
        <p:spPr>
          <a:xfrm>
            <a:off x="534560" y="1303470"/>
            <a:ext cx="10899673" cy="4809463"/>
          </a:xfrm>
        </p:spPr>
        <p:txBody>
          <a:bodyPr/>
          <a:lstStyle/>
          <a:p>
            <a:pPr marL="0" indent="0">
              <a:buNone/>
            </a:pPr>
            <a:endParaRPr lang="en-US" dirty="0"/>
          </a:p>
          <a:p>
            <a:r>
              <a:rPr lang="en-US" sz="2200" b="0" i="0" u="sng" dirty="0">
                <a:solidFill>
                  <a:srgbClr val="0F1111"/>
                </a:solidFill>
                <a:effectLst/>
              </a:rPr>
              <a:t>A concept</a:t>
            </a:r>
            <a:r>
              <a:rPr lang="en-US" sz="2200" b="0" i="0" dirty="0">
                <a:solidFill>
                  <a:srgbClr val="0F1111"/>
                </a:solidFill>
                <a:effectLst/>
              </a:rPr>
              <a:t>: Higher education can be understood as a process of self-formation or self-cultivation, immersed in complex knowledge, that enables the student to become more capable and more autonomous and self-determining (</a:t>
            </a:r>
            <a:r>
              <a:rPr lang="en-US" sz="2200" b="0" i="0" dirty="0" err="1">
                <a:solidFill>
                  <a:srgbClr val="0F1111"/>
                </a:solidFill>
                <a:effectLst/>
              </a:rPr>
              <a:t>Marginson</a:t>
            </a:r>
            <a:r>
              <a:rPr lang="en-US" sz="2200" b="0" i="0" dirty="0">
                <a:solidFill>
                  <a:srgbClr val="0F1111"/>
                </a:solidFill>
                <a:effectLst/>
              </a:rPr>
              <a:t>, 2018).</a:t>
            </a:r>
            <a:r>
              <a:rPr lang="en-US" sz="2200" dirty="0"/>
              <a:t> </a:t>
            </a:r>
          </a:p>
          <a:p>
            <a:endParaRPr lang="en-US" sz="2200" dirty="0"/>
          </a:p>
          <a:p>
            <a:r>
              <a:rPr lang="en-US" sz="2200" dirty="0"/>
              <a:t>Self-formation is touched in all the institutions, professional environments, public places, activity groups, and private settings; by all locations in which identity is invested and action is shaped; by cross-cultural encounters, material economics, policy and regulation, and other relations of power (</a:t>
            </a:r>
            <a:r>
              <a:rPr lang="en-US" sz="2200" dirty="0" err="1"/>
              <a:t>Marginson</a:t>
            </a:r>
            <a:r>
              <a:rPr lang="en-US" sz="2200" dirty="0"/>
              <a:t>, 2014, p. 14).</a:t>
            </a:r>
          </a:p>
          <a:p>
            <a:endParaRPr lang="en-US" sz="2200" dirty="0"/>
          </a:p>
          <a:p>
            <a:r>
              <a:rPr lang="en-US" sz="2200" dirty="0"/>
              <a:t>The task of teachers [</a:t>
            </a:r>
            <a:r>
              <a:rPr lang="en-US" sz="2200" i="1" dirty="0"/>
              <a:t>educators – my insert</a:t>
            </a:r>
            <a:r>
              <a:rPr lang="en-US" sz="2200" dirty="0"/>
              <a:t>] and institutions is not just to provide resources but to persuade students to join their project making – including themselves as project – to the curriculum (</a:t>
            </a:r>
            <a:r>
              <a:rPr lang="en-US" sz="2200" dirty="0" err="1"/>
              <a:t>Marginson</a:t>
            </a:r>
            <a:r>
              <a:rPr lang="en-US" sz="2200" dirty="0"/>
              <a:t>, 2023, p.80).</a:t>
            </a:r>
          </a:p>
          <a:p>
            <a:endParaRPr lang="en-AU" dirty="0"/>
          </a:p>
        </p:txBody>
      </p:sp>
    </p:spTree>
    <p:extLst>
      <p:ext uri="{BB962C8B-B14F-4D97-AF65-F5344CB8AC3E}">
        <p14:creationId xmlns:p14="http://schemas.microsoft.com/office/powerpoint/2010/main" val="310310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916D-18E2-B4A5-3082-FE1BD12416E2}"/>
              </a:ext>
            </a:extLst>
          </p:cNvPr>
          <p:cNvSpPr>
            <a:spLocks noGrp="1"/>
          </p:cNvSpPr>
          <p:nvPr>
            <p:ph type="title"/>
          </p:nvPr>
        </p:nvSpPr>
        <p:spPr>
          <a:xfrm>
            <a:off x="614995" y="127007"/>
            <a:ext cx="10738805" cy="1108061"/>
          </a:xfrm>
        </p:spPr>
        <p:txBody>
          <a:bodyPr/>
          <a:lstStyle/>
          <a:p>
            <a:r>
              <a:rPr lang="en-US" dirty="0"/>
              <a:t>So how do we do this?  </a:t>
            </a:r>
            <a:br>
              <a:rPr lang="en-US" dirty="0"/>
            </a:br>
            <a:r>
              <a:rPr lang="en-US" sz="3600" b="1" i="1" dirty="0">
                <a:solidFill>
                  <a:schemeClr val="accent1">
                    <a:lumMod val="75000"/>
                  </a:schemeClr>
                </a:solidFill>
              </a:rPr>
              <a:t>We need to know what self-formation is and how it relates to our own teaching (and to ourselves)</a:t>
            </a:r>
            <a:endParaRPr lang="en-AU" sz="3600" dirty="0"/>
          </a:p>
        </p:txBody>
      </p:sp>
      <p:sp>
        <p:nvSpPr>
          <p:cNvPr id="3" name="Content Placeholder 2">
            <a:extLst>
              <a:ext uri="{FF2B5EF4-FFF2-40B4-BE49-F238E27FC236}">
                <a16:creationId xmlns:a16="http://schemas.microsoft.com/office/drawing/2014/main" id="{4992B2D0-71A0-E033-EB4D-E19805CCD411}"/>
              </a:ext>
            </a:extLst>
          </p:cNvPr>
          <p:cNvSpPr>
            <a:spLocks noGrp="1"/>
          </p:cNvSpPr>
          <p:nvPr>
            <p:ph idx="1"/>
          </p:nvPr>
        </p:nvSpPr>
        <p:spPr>
          <a:xfrm>
            <a:off x="695428" y="1881441"/>
            <a:ext cx="10899673" cy="4976559"/>
          </a:xfrm>
        </p:spPr>
        <p:txBody>
          <a:bodyPr/>
          <a:lstStyle/>
          <a:p>
            <a:pPr marL="0" indent="0">
              <a:buNone/>
            </a:pPr>
            <a:r>
              <a:rPr lang="en-US" sz="2400" dirty="0"/>
              <a:t>Self-formation is achieved through these elements:</a:t>
            </a:r>
          </a:p>
          <a:p>
            <a:r>
              <a:rPr lang="en-US" sz="2400" dirty="0"/>
              <a:t>Autonomy – learners have agency, are self-directed and participate in conscious action.</a:t>
            </a:r>
          </a:p>
          <a:p>
            <a:r>
              <a:rPr lang="en-US" sz="2400" dirty="0"/>
              <a:t>The will to learn – the intersection of intrinsic and extrinsic factors and that the learner does the learning (they are not empty vessels)</a:t>
            </a:r>
          </a:p>
          <a:p>
            <a:r>
              <a:rPr lang="en-US" sz="2400" dirty="0"/>
              <a:t>Reflexive agency – this allows a learner to see ‘who I am’, ‘who I am becoming’, and ‘what I want to be’ </a:t>
            </a:r>
          </a:p>
          <a:p>
            <a:r>
              <a:rPr lang="en-US" sz="2400" dirty="0"/>
              <a:t>Immersion in knowledge – in disciplines, in research, in community and industry as well as sharing in and outside of classrooms</a:t>
            </a:r>
          </a:p>
          <a:p>
            <a:pPr marL="0" indent="0">
              <a:buNone/>
            </a:pPr>
            <a:r>
              <a:rPr lang="en-US" sz="2200" dirty="0"/>
              <a:t>(</a:t>
            </a:r>
            <a:r>
              <a:rPr lang="en-US" sz="2200" dirty="0" err="1"/>
              <a:t>Marginson</a:t>
            </a:r>
            <a:r>
              <a:rPr lang="en-US" sz="2200" dirty="0"/>
              <a:t>, 2023, p.80).</a:t>
            </a:r>
          </a:p>
          <a:p>
            <a:endParaRPr lang="en-AU" dirty="0"/>
          </a:p>
        </p:txBody>
      </p:sp>
    </p:spTree>
    <p:extLst>
      <p:ext uri="{BB962C8B-B14F-4D97-AF65-F5344CB8AC3E}">
        <p14:creationId xmlns:p14="http://schemas.microsoft.com/office/powerpoint/2010/main" val="120420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31DC-BA50-5260-2154-B526396FD63B}"/>
              </a:ext>
            </a:extLst>
          </p:cNvPr>
          <p:cNvSpPr>
            <a:spLocks noGrp="1"/>
          </p:cNvSpPr>
          <p:nvPr>
            <p:ph type="title"/>
          </p:nvPr>
        </p:nvSpPr>
        <p:spPr>
          <a:xfrm>
            <a:off x="238491" y="85675"/>
            <a:ext cx="12215976" cy="1180889"/>
          </a:xfrm>
        </p:spPr>
        <p:txBody>
          <a:bodyPr/>
          <a:lstStyle/>
          <a:p>
            <a:r>
              <a:rPr lang="en-US" dirty="0"/>
              <a:t>So how do we do this? </a:t>
            </a:r>
            <a:br>
              <a:rPr lang="en-US" dirty="0"/>
            </a:br>
            <a:r>
              <a:rPr lang="en-US" sz="3600" b="1" i="1" dirty="0">
                <a:solidFill>
                  <a:schemeClr val="accent1">
                    <a:lumMod val="75000"/>
                  </a:schemeClr>
                </a:solidFill>
              </a:rPr>
              <a:t>We bring ‘humanness’ to education in new ways</a:t>
            </a:r>
            <a:endParaRPr lang="en-AU" sz="3600" b="1" dirty="0"/>
          </a:p>
        </p:txBody>
      </p:sp>
      <p:sp>
        <p:nvSpPr>
          <p:cNvPr id="3" name="Content Placeholder 2">
            <a:extLst>
              <a:ext uri="{FF2B5EF4-FFF2-40B4-BE49-F238E27FC236}">
                <a16:creationId xmlns:a16="http://schemas.microsoft.com/office/drawing/2014/main" id="{1BAE2146-ED7A-0BBB-059B-DF41827B0EDC}"/>
              </a:ext>
            </a:extLst>
          </p:cNvPr>
          <p:cNvSpPr>
            <a:spLocks noGrp="1"/>
          </p:cNvSpPr>
          <p:nvPr>
            <p:ph sz="half" idx="1"/>
          </p:nvPr>
        </p:nvSpPr>
        <p:spPr>
          <a:xfrm>
            <a:off x="445662" y="1446666"/>
            <a:ext cx="6412338" cy="4351338"/>
          </a:xfrm>
        </p:spPr>
        <p:txBody>
          <a:bodyPr/>
          <a:lstStyle/>
          <a:p>
            <a:pPr marL="0" indent="0">
              <a:buNone/>
            </a:pPr>
            <a:r>
              <a:rPr lang="en-US" sz="2400" dirty="0"/>
              <a:t>Human-centred learning is:</a:t>
            </a:r>
          </a:p>
          <a:p>
            <a:r>
              <a:rPr lang="en-US" sz="2400" dirty="0"/>
              <a:t>accessible – opportunity to learn, easy to navigate, WCAG 2.0, scaffolded </a:t>
            </a:r>
          </a:p>
          <a:p>
            <a:r>
              <a:rPr lang="en-US" sz="2400" dirty="0"/>
              <a:t>Inclusive – diversity is welcomed, perspectives are at asset </a:t>
            </a:r>
          </a:p>
          <a:p>
            <a:r>
              <a:rPr lang="en-US" sz="2400" dirty="0"/>
              <a:t>enjoyable – fun to learn, shared purpose, interactive but also challenging</a:t>
            </a:r>
          </a:p>
          <a:p>
            <a:r>
              <a:rPr lang="en-US" sz="2400" dirty="0"/>
              <a:t>connected – to student experiences and futures </a:t>
            </a:r>
          </a:p>
          <a:p>
            <a:r>
              <a:rPr lang="en-US" sz="2400" dirty="0"/>
              <a:t>leads to change – to transform self so reflection is needed </a:t>
            </a:r>
          </a:p>
          <a:p>
            <a:pPr marL="0" indent="0">
              <a:buNone/>
            </a:pPr>
            <a:r>
              <a:rPr lang="en-US" sz="2400" dirty="0"/>
              <a:t>(adapted from Vojnovski, 2022)</a:t>
            </a:r>
            <a:endParaRPr lang="en-AU" sz="2400" dirty="0"/>
          </a:p>
        </p:txBody>
      </p:sp>
      <p:sp>
        <p:nvSpPr>
          <p:cNvPr id="5" name="TextBox 4">
            <a:extLst>
              <a:ext uri="{FF2B5EF4-FFF2-40B4-BE49-F238E27FC236}">
                <a16:creationId xmlns:a16="http://schemas.microsoft.com/office/drawing/2014/main" id="{47BCE4AE-A45F-7CFD-08FB-8E2876E1D4BB}"/>
              </a:ext>
            </a:extLst>
          </p:cNvPr>
          <p:cNvSpPr txBox="1"/>
          <p:nvPr/>
        </p:nvSpPr>
        <p:spPr>
          <a:xfrm>
            <a:off x="7591245" y="2071489"/>
            <a:ext cx="4071668" cy="3416320"/>
          </a:xfrm>
          <a:prstGeom prst="rect">
            <a:avLst/>
          </a:prstGeom>
          <a:noFill/>
        </p:spPr>
        <p:txBody>
          <a:bodyPr wrap="square" rtlCol="0">
            <a:spAutoFit/>
          </a:bodyPr>
          <a:lstStyle/>
          <a:p>
            <a:pPr algn="ctr"/>
            <a:r>
              <a:rPr lang="en-US" sz="2400" b="1" i="1" dirty="0">
                <a:solidFill>
                  <a:schemeClr val="accent1">
                    <a:lumMod val="75000"/>
                  </a:schemeClr>
                </a:solidFill>
              </a:rPr>
              <a:t>Students are not objects or products. </a:t>
            </a:r>
          </a:p>
          <a:p>
            <a:endParaRPr lang="en-US" sz="2400" b="1" i="1" dirty="0">
              <a:solidFill>
                <a:schemeClr val="accent1">
                  <a:lumMod val="75000"/>
                </a:schemeClr>
              </a:solidFill>
            </a:endParaRPr>
          </a:p>
          <a:p>
            <a:pPr algn="ctr"/>
            <a:r>
              <a:rPr lang="en-US" sz="2400" b="1" i="1" dirty="0">
                <a:solidFill>
                  <a:schemeClr val="accent1">
                    <a:lumMod val="75000"/>
                  </a:schemeClr>
                </a:solidFill>
              </a:rPr>
              <a:t>Higher education enables people to transform themselves through </a:t>
            </a:r>
          </a:p>
          <a:p>
            <a:pPr algn="ctr"/>
            <a:r>
              <a:rPr lang="en-US" sz="2400" b="1" i="1" dirty="0">
                <a:solidFill>
                  <a:schemeClr val="accent1">
                    <a:lumMod val="75000"/>
                  </a:schemeClr>
                </a:solidFill>
              </a:rPr>
              <a:t>never-ending work </a:t>
            </a:r>
          </a:p>
          <a:p>
            <a:pPr algn="ctr"/>
            <a:r>
              <a:rPr lang="en-US" sz="2400" b="1" i="1" dirty="0">
                <a:solidFill>
                  <a:schemeClr val="accent1">
                    <a:lumMod val="75000"/>
                  </a:schemeClr>
                </a:solidFill>
              </a:rPr>
              <a:t>‘of the self on the self’ (</a:t>
            </a:r>
            <a:r>
              <a:rPr lang="en-US" sz="2400" b="1" i="1" dirty="0" err="1">
                <a:solidFill>
                  <a:schemeClr val="accent1">
                    <a:lumMod val="75000"/>
                  </a:schemeClr>
                </a:solidFill>
              </a:rPr>
              <a:t>Marginson</a:t>
            </a:r>
            <a:r>
              <a:rPr lang="en-US" sz="2400" b="1" i="1" dirty="0">
                <a:solidFill>
                  <a:schemeClr val="accent1">
                    <a:lumMod val="75000"/>
                  </a:schemeClr>
                </a:solidFill>
              </a:rPr>
              <a:t>, 2023, p. 61).  </a:t>
            </a:r>
            <a:endParaRPr lang="en-AU" sz="2400" b="1" i="1" dirty="0">
              <a:solidFill>
                <a:schemeClr val="accent1">
                  <a:lumMod val="75000"/>
                </a:schemeClr>
              </a:solidFill>
            </a:endParaRPr>
          </a:p>
        </p:txBody>
      </p:sp>
    </p:spTree>
    <p:extLst>
      <p:ext uri="{BB962C8B-B14F-4D97-AF65-F5344CB8AC3E}">
        <p14:creationId xmlns:p14="http://schemas.microsoft.com/office/powerpoint/2010/main" val="37531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C033-D541-0EE7-EE39-3856B810A094}"/>
              </a:ext>
            </a:extLst>
          </p:cNvPr>
          <p:cNvSpPr>
            <a:spLocks noGrp="1"/>
          </p:cNvSpPr>
          <p:nvPr>
            <p:ph type="title"/>
          </p:nvPr>
        </p:nvSpPr>
        <p:spPr>
          <a:xfrm>
            <a:off x="427192" y="1799"/>
            <a:ext cx="11392275" cy="1180889"/>
          </a:xfrm>
        </p:spPr>
        <p:txBody>
          <a:bodyPr/>
          <a:lstStyle/>
          <a:p>
            <a:r>
              <a:rPr lang="en-US" dirty="0"/>
              <a:t>So how do we do this?</a:t>
            </a:r>
            <a:br>
              <a:rPr lang="en-US" dirty="0"/>
            </a:br>
            <a:r>
              <a:rPr lang="en-US" sz="3600" b="1" i="1" dirty="0">
                <a:solidFill>
                  <a:schemeClr val="accent1">
                    <a:lumMod val="75000"/>
                  </a:schemeClr>
                </a:solidFill>
              </a:rPr>
              <a:t>We create the research-teaching nexus in our subjects and classes </a:t>
            </a:r>
            <a:r>
              <a:rPr lang="en-US" sz="2400" b="1" i="1" dirty="0">
                <a:solidFill>
                  <a:schemeClr val="accent1">
                    <a:lumMod val="75000"/>
                  </a:schemeClr>
                </a:solidFill>
              </a:rPr>
              <a:t>(and you may be doing this already)  </a:t>
            </a:r>
            <a:r>
              <a:rPr lang="en-US" sz="2400" dirty="0"/>
              <a:t> </a:t>
            </a:r>
            <a:endParaRPr lang="en-AU" sz="2400" dirty="0"/>
          </a:p>
        </p:txBody>
      </p:sp>
      <p:sp>
        <p:nvSpPr>
          <p:cNvPr id="3" name="Content Placeholder 2">
            <a:extLst>
              <a:ext uri="{FF2B5EF4-FFF2-40B4-BE49-F238E27FC236}">
                <a16:creationId xmlns:a16="http://schemas.microsoft.com/office/drawing/2014/main" id="{16C8E2AD-C59A-F93B-F32F-5170E71BD38B}"/>
              </a:ext>
            </a:extLst>
          </p:cNvPr>
          <p:cNvSpPr>
            <a:spLocks noGrp="1"/>
          </p:cNvSpPr>
          <p:nvPr>
            <p:ph sz="half" idx="1"/>
          </p:nvPr>
        </p:nvSpPr>
        <p:spPr>
          <a:xfrm>
            <a:off x="513395" y="1825624"/>
            <a:ext cx="5181600" cy="4351338"/>
          </a:xfrm>
        </p:spPr>
        <p:txBody>
          <a:bodyPr/>
          <a:lstStyle/>
          <a:p>
            <a:pPr marL="0" indent="0">
              <a:lnSpc>
                <a:spcPct val="107000"/>
              </a:lnSpc>
              <a:spcAft>
                <a:spcPts val="800"/>
              </a:spcAft>
              <a:buNone/>
            </a:pPr>
            <a:r>
              <a:rPr lang="en-AU" sz="1800" u="sng" dirty="0">
                <a:effectLst/>
                <a:ea typeface="Calibri" panose="020F0502020204030204" pitchFamily="34" charset="0"/>
              </a:rPr>
              <a:t>We:</a:t>
            </a:r>
          </a:p>
          <a:p>
            <a:pPr>
              <a:lnSpc>
                <a:spcPct val="107000"/>
              </a:lnSpc>
              <a:spcAft>
                <a:spcPts val="800"/>
              </a:spcAft>
            </a:pPr>
            <a:r>
              <a:rPr lang="en-AU" sz="1800" dirty="0">
                <a:effectLst/>
                <a:ea typeface="Calibri" panose="020F0502020204030204" pitchFamily="34" charset="0"/>
              </a:rPr>
              <a:t>draw on personal research in designing and teaching courses</a:t>
            </a:r>
          </a:p>
          <a:p>
            <a:pPr>
              <a:lnSpc>
                <a:spcPct val="107000"/>
              </a:lnSpc>
              <a:spcAft>
                <a:spcPts val="800"/>
              </a:spcAft>
            </a:pPr>
            <a:r>
              <a:rPr lang="en-AU" sz="1800" dirty="0">
                <a:effectLst/>
                <a:ea typeface="Calibri" panose="020F0502020204030204" pitchFamily="34" charset="0"/>
              </a:rPr>
              <a:t>place the latest research in the field within its historical context in classroom teaching</a:t>
            </a:r>
            <a:endParaRPr lang="en-AU" sz="1800" dirty="0">
              <a:effectLst/>
              <a:ea typeface="Calibri" panose="020F0502020204030204" pitchFamily="34" charset="0"/>
              <a:sym typeface="Symbol" panose="05050102010706020507" pitchFamily="18" charset="2"/>
            </a:endParaRPr>
          </a:p>
          <a:p>
            <a:pPr>
              <a:lnSpc>
                <a:spcPct val="107000"/>
              </a:lnSpc>
              <a:spcAft>
                <a:spcPts val="800"/>
              </a:spcAft>
            </a:pPr>
            <a:r>
              <a:rPr lang="en-AU" sz="1800" dirty="0">
                <a:effectLst/>
                <a:ea typeface="Calibri" panose="020F0502020204030204" pitchFamily="34" charset="0"/>
              </a:rPr>
              <a:t>design learning activities around contemporary research issues</a:t>
            </a:r>
          </a:p>
          <a:p>
            <a:pPr>
              <a:lnSpc>
                <a:spcPct val="107000"/>
              </a:lnSpc>
              <a:spcAft>
                <a:spcPts val="800"/>
              </a:spcAft>
            </a:pPr>
            <a:r>
              <a:rPr lang="en-AU" sz="1800" dirty="0">
                <a:effectLst/>
                <a:ea typeface="Calibri" panose="020F0502020204030204" pitchFamily="34" charset="0"/>
              </a:rPr>
              <a:t>teach research methods, techniques and skills explicitly within subjects </a:t>
            </a:r>
          </a:p>
          <a:p>
            <a:pPr>
              <a:lnSpc>
                <a:spcPct val="107000"/>
              </a:lnSpc>
              <a:spcAft>
                <a:spcPts val="800"/>
              </a:spcAft>
            </a:pPr>
            <a:r>
              <a:rPr lang="en-AU" sz="1800" dirty="0">
                <a:effectLst/>
                <a:ea typeface="Calibri" panose="020F0502020204030204" pitchFamily="34" charset="0"/>
              </a:rPr>
              <a:t>build small-scale research activities into undergraduate assignments</a:t>
            </a:r>
          </a:p>
          <a:p>
            <a:endParaRPr lang="en-AU" dirty="0"/>
          </a:p>
        </p:txBody>
      </p:sp>
      <p:sp>
        <p:nvSpPr>
          <p:cNvPr id="6" name="Content Placeholder 5">
            <a:extLst>
              <a:ext uri="{FF2B5EF4-FFF2-40B4-BE49-F238E27FC236}">
                <a16:creationId xmlns:a16="http://schemas.microsoft.com/office/drawing/2014/main" id="{9B61BA64-C2F8-9298-604B-FAA7F19A35AD}"/>
              </a:ext>
            </a:extLst>
          </p:cNvPr>
          <p:cNvSpPr>
            <a:spLocks noGrp="1"/>
          </p:cNvSpPr>
          <p:nvPr>
            <p:ph sz="half" idx="2"/>
          </p:nvPr>
        </p:nvSpPr>
        <p:spPr/>
        <p:txBody>
          <a:bodyPr/>
          <a:lstStyle/>
          <a:p>
            <a:pPr>
              <a:lnSpc>
                <a:spcPct val="107000"/>
              </a:lnSpc>
              <a:spcAft>
                <a:spcPts val="800"/>
              </a:spcAft>
            </a:pPr>
            <a:r>
              <a:rPr lang="en-AU" sz="1800" dirty="0">
                <a:effectLst/>
                <a:ea typeface="Calibri" panose="020F0502020204030204" pitchFamily="34" charset="0"/>
              </a:rPr>
              <a:t>involve students in departmental research projects</a:t>
            </a:r>
          </a:p>
          <a:p>
            <a:pPr>
              <a:lnSpc>
                <a:spcPct val="107000"/>
              </a:lnSpc>
              <a:spcAft>
                <a:spcPts val="800"/>
              </a:spcAft>
            </a:pPr>
            <a:r>
              <a:rPr lang="en-AU" sz="1800" dirty="0">
                <a:effectLst/>
                <a:ea typeface="Calibri" panose="020F0502020204030204" pitchFamily="34" charset="0"/>
              </a:rPr>
              <a:t>encourage students to feel part of the research culture of departments </a:t>
            </a:r>
          </a:p>
          <a:p>
            <a:pPr>
              <a:lnSpc>
                <a:spcPct val="107000"/>
              </a:lnSpc>
              <a:spcAft>
                <a:spcPts val="800"/>
              </a:spcAft>
            </a:pPr>
            <a:r>
              <a:rPr lang="en-AU" sz="1800" dirty="0">
                <a:effectLst/>
                <a:ea typeface="Calibri" panose="020F0502020204030204" pitchFamily="34" charset="0"/>
              </a:rPr>
              <a:t>infuse teaching with the values of researchers, and</a:t>
            </a:r>
          </a:p>
          <a:p>
            <a:pPr>
              <a:lnSpc>
                <a:spcPct val="107000"/>
              </a:lnSpc>
              <a:spcAft>
                <a:spcPts val="800"/>
              </a:spcAft>
            </a:pPr>
            <a:r>
              <a:rPr lang="en-AU" sz="1800" dirty="0">
                <a:effectLst/>
                <a:ea typeface="Calibri" panose="020F0502020204030204" pitchFamily="34" charset="0"/>
              </a:rPr>
              <a:t>conduct and draw on research into student learning to make evidence-based decisions about teaching</a:t>
            </a:r>
          </a:p>
          <a:p>
            <a:pPr>
              <a:lnSpc>
                <a:spcPct val="107000"/>
              </a:lnSpc>
              <a:spcAft>
                <a:spcPts val="800"/>
              </a:spcAft>
            </a:pPr>
            <a:r>
              <a:rPr lang="en-AU" sz="1800" dirty="0">
                <a:ea typeface="Calibri" panose="020F0502020204030204" pitchFamily="34" charset="0"/>
              </a:rPr>
              <a:t>join with industry and promote engagement in and out of the classroom</a:t>
            </a:r>
            <a:endParaRPr lang="en-AU" sz="1800" dirty="0">
              <a:effectLst/>
              <a:ea typeface="Calibri" panose="020F0502020204030204" pitchFamily="34" charset="0"/>
            </a:endParaRPr>
          </a:p>
          <a:p>
            <a:endParaRPr lang="en-AU" dirty="0"/>
          </a:p>
        </p:txBody>
      </p:sp>
      <p:sp>
        <p:nvSpPr>
          <p:cNvPr id="5" name="TextBox 4">
            <a:extLst>
              <a:ext uri="{FF2B5EF4-FFF2-40B4-BE49-F238E27FC236}">
                <a16:creationId xmlns:a16="http://schemas.microsoft.com/office/drawing/2014/main" id="{7DA3FD09-3B80-17EB-8762-FF7DDD7DB406}"/>
              </a:ext>
            </a:extLst>
          </p:cNvPr>
          <p:cNvSpPr txBox="1"/>
          <p:nvPr/>
        </p:nvSpPr>
        <p:spPr>
          <a:xfrm>
            <a:off x="1532465" y="6576769"/>
            <a:ext cx="7603067" cy="581441"/>
          </a:xfrm>
          <a:prstGeom prst="rect">
            <a:avLst/>
          </a:prstGeom>
          <a:noFill/>
        </p:spPr>
        <p:txBody>
          <a:bodyPr wrap="square">
            <a:spAutoFit/>
          </a:bodyPr>
          <a:lstStyle/>
          <a:p>
            <a:pPr>
              <a:lnSpc>
                <a:spcPct val="107000"/>
              </a:lnSpc>
              <a:spcAft>
                <a:spcPts val="800"/>
              </a:spcAft>
            </a:pPr>
            <a:r>
              <a:rPr lang="en-AU"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https://melbourne-cshe.unimelb.edu.au/__data/assets/pdf_file/0006/1761207/TR_Nexus2005.pdf</a:t>
            </a:r>
            <a:r>
              <a:rPr lang="en-AU" sz="1200" dirty="0">
                <a:ea typeface="Calibri" panose="020F0502020204030204" pitchFamily="34" charset="0"/>
              </a:rPr>
              <a:t>(Baldwin, 2005)</a:t>
            </a:r>
            <a:endParaRPr lang="en-AU" sz="1200" dirty="0">
              <a:effectLst/>
              <a:ea typeface="Calibri" panose="020F0502020204030204" pitchFamily="34" charset="0"/>
            </a:endParaRP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1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4B2-4B9B-5378-BB4C-CF8E2E9BF197}"/>
              </a:ext>
            </a:extLst>
          </p:cNvPr>
          <p:cNvSpPr>
            <a:spLocks noGrp="1"/>
          </p:cNvSpPr>
          <p:nvPr>
            <p:ph type="ctrTitle"/>
          </p:nvPr>
        </p:nvSpPr>
        <p:spPr>
          <a:xfrm>
            <a:off x="1346200" y="2764897"/>
            <a:ext cx="9678358" cy="2387600"/>
          </a:xfrm>
        </p:spPr>
        <p:txBody>
          <a:bodyPr/>
          <a:lstStyle/>
          <a:p>
            <a:r>
              <a:rPr lang="en-US" sz="4800" b="1" i="1" dirty="0">
                <a:solidFill>
                  <a:schemeClr val="accent1">
                    <a:lumMod val="75000"/>
                  </a:schemeClr>
                </a:solidFill>
                <a:effectLst/>
                <a:latin typeface="Playfair Display" panose="00000500000000000000" pitchFamily="2" charset="0"/>
              </a:rPr>
              <a:t>So…</a:t>
            </a:r>
            <a:br>
              <a:rPr lang="en-US" sz="4800" b="1" i="1" dirty="0">
                <a:solidFill>
                  <a:schemeClr val="accent1">
                    <a:lumMod val="75000"/>
                  </a:schemeClr>
                </a:solidFill>
                <a:effectLst/>
                <a:latin typeface="Playfair Display" panose="00000500000000000000" pitchFamily="2" charset="0"/>
              </a:rPr>
            </a:br>
            <a:br>
              <a:rPr lang="en-US" sz="4800" b="1" i="1" dirty="0">
                <a:solidFill>
                  <a:schemeClr val="accent1">
                    <a:lumMod val="75000"/>
                  </a:schemeClr>
                </a:solidFill>
                <a:effectLst/>
                <a:latin typeface="Playfair Display" panose="00000500000000000000" pitchFamily="2" charset="0"/>
              </a:rPr>
            </a:br>
            <a:r>
              <a:rPr lang="en-US" sz="4800" b="1" i="1" dirty="0">
                <a:solidFill>
                  <a:schemeClr val="accent1">
                    <a:lumMod val="75000"/>
                  </a:schemeClr>
                </a:solidFill>
                <a:effectLst/>
                <a:latin typeface="Playfair Display" panose="00000500000000000000" pitchFamily="2" charset="0"/>
              </a:rPr>
              <a:t>If educators are more important than ever, what do we as educators need to do to prepare and enhance self-formation?</a:t>
            </a:r>
            <a:endParaRPr lang="en-AU" dirty="0"/>
          </a:p>
        </p:txBody>
      </p:sp>
    </p:spTree>
    <p:extLst>
      <p:ext uri="{BB962C8B-B14F-4D97-AF65-F5344CB8AC3E}">
        <p14:creationId xmlns:p14="http://schemas.microsoft.com/office/powerpoint/2010/main" val="118828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4E36-E6D1-FB7F-856F-1FC0ABD2636A}"/>
              </a:ext>
            </a:extLst>
          </p:cNvPr>
          <p:cNvSpPr>
            <a:spLocks noGrp="1"/>
          </p:cNvSpPr>
          <p:nvPr>
            <p:ph type="title"/>
          </p:nvPr>
        </p:nvSpPr>
        <p:spPr/>
        <p:txBody>
          <a:bodyPr/>
          <a:lstStyle/>
          <a:p>
            <a:r>
              <a:rPr lang="en-US" dirty="0"/>
              <a:t>UKPSF 2023, p.3</a:t>
            </a:r>
            <a:endParaRPr lang="en-AU" dirty="0"/>
          </a:p>
        </p:txBody>
      </p:sp>
      <p:sp>
        <p:nvSpPr>
          <p:cNvPr id="3" name="Content Placeholder 2">
            <a:extLst>
              <a:ext uri="{FF2B5EF4-FFF2-40B4-BE49-F238E27FC236}">
                <a16:creationId xmlns:a16="http://schemas.microsoft.com/office/drawing/2014/main" id="{FAD2C976-AE35-EBC6-DD8F-5FA00BF7811D}"/>
              </a:ext>
            </a:extLst>
          </p:cNvPr>
          <p:cNvSpPr>
            <a:spLocks noGrp="1"/>
          </p:cNvSpPr>
          <p:nvPr>
            <p:ph idx="1"/>
          </p:nvPr>
        </p:nvSpPr>
        <p:spPr>
          <a:xfrm>
            <a:off x="577514" y="2230332"/>
            <a:ext cx="3243988" cy="888239"/>
          </a:xfrm>
        </p:spPr>
        <p:txBody>
          <a:bodyPr/>
          <a:lstStyle/>
          <a:p>
            <a:r>
              <a:rPr lang="en-US" i="1" dirty="0"/>
              <a:t>However, </a:t>
            </a:r>
          </a:p>
          <a:p>
            <a:r>
              <a:rPr lang="en-US" b="1" dirty="0">
                <a:solidFill>
                  <a:schemeClr val="accent1">
                    <a:lumMod val="75000"/>
                  </a:schemeClr>
                </a:solidFill>
              </a:rPr>
              <a:t>We learn more from people who challenge our thought process than those who affirm our conclusions</a:t>
            </a:r>
            <a:r>
              <a:rPr lang="en-US" dirty="0"/>
              <a:t>.</a:t>
            </a:r>
          </a:p>
          <a:p>
            <a:r>
              <a:rPr lang="en-US" sz="1200" dirty="0"/>
              <a:t>(Adam Grant, 2021)</a:t>
            </a:r>
            <a:endParaRPr lang="en-AU" sz="1200" dirty="0"/>
          </a:p>
        </p:txBody>
      </p:sp>
      <p:pic>
        <p:nvPicPr>
          <p:cNvPr id="7" name="Picture 6">
            <a:extLst>
              <a:ext uri="{FF2B5EF4-FFF2-40B4-BE49-F238E27FC236}">
                <a16:creationId xmlns:a16="http://schemas.microsoft.com/office/drawing/2014/main" id="{95C7362C-081D-9838-AFE4-10C0DDC57246}"/>
              </a:ext>
            </a:extLst>
          </p:cNvPr>
          <p:cNvPicPr>
            <a:picLocks noChangeAspect="1"/>
          </p:cNvPicPr>
          <p:nvPr/>
        </p:nvPicPr>
        <p:blipFill>
          <a:blip r:embed="rId2"/>
          <a:stretch>
            <a:fillRect/>
          </a:stretch>
        </p:blipFill>
        <p:spPr>
          <a:xfrm>
            <a:off x="4899264" y="442764"/>
            <a:ext cx="6312665" cy="5845857"/>
          </a:xfrm>
          <a:prstGeom prst="rect">
            <a:avLst/>
          </a:prstGeom>
        </p:spPr>
      </p:pic>
    </p:spTree>
    <p:extLst>
      <p:ext uri="{BB962C8B-B14F-4D97-AF65-F5344CB8AC3E}">
        <p14:creationId xmlns:p14="http://schemas.microsoft.com/office/powerpoint/2010/main" val="135939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B240-88DC-A553-BD00-3224CF7C1050}"/>
              </a:ext>
            </a:extLst>
          </p:cNvPr>
          <p:cNvSpPr>
            <a:spLocks noGrp="1"/>
          </p:cNvSpPr>
          <p:nvPr>
            <p:ph type="title"/>
          </p:nvPr>
        </p:nvSpPr>
        <p:spPr>
          <a:xfrm>
            <a:off x="467450" y="763059"/>
            <a:ext cx="6064444" cy="977900"/>
          </a:xfrm>
        </p:spPr>
        <p:txBody>
          <a:bodyPr>
            <a:normAutofit fontScale="90000"/>
          </a:bodyPr>
          <a:lstStyle/>
          <a:p>
            <a:r>
              <a:rPr lang="en-US" dirty="0"/>
              <a:t>A reminder of the values, </a:t>
            </a:r>
            <a:br>
              <a:rPr lang="en-US" dirty="0"/>
            </a:br>
            <a:r>
              <a:rPr lang="en-US" dirty="0"/>
              <a:t>core knowledge and areas of activity</a:t>
            </a:r>
            <a:endParaRPr lang="en-AU" dirty="0"/>
          </a:p>
        </p:txBody>
      </p:sp>
      <p:pic>
        <p:nvPicPr>
          <p:cNvPr id="7" name="Picture 6">
            <a:extLst>
              <a:ext uri="{FF2B5EF4-FFF2-40B4-BE49-F238E27FC236}">
                <a16:creationId xmlns:a16="http://schemas.microsoft.com/office/drawing/2014/main" id="{E21878AB-B7F7-E630-1140-ED96C5FFC59F}"/>
              </a:ext>
            </a:extLst>
          </p:cNvPr>
          <p:cNvPicPr>
            <a:picLocks noChangeAspect="1"/>
          </p:cNvPicPr>
          <p:nvPr/>
        </p:nvPicPr>
        <p:blipFill>
          <a:blip r:embed="rId2"/>
          <a:stretch>
            <a:fillRect/>
          </a:stretch>
        </p:blipFill>
        <p:spPr>
          <a:xfrm>
            <a:off x="6641960" y="178023"/>
            <a:ext cx="4681588" cy="6204784"/>
          </a:xfrm>
          <a:prstGeom prst="rect">
            <a:avLst/>
          </a:prstGeom>
        </p:spPr>
      </p:pic>
      <p:sp>
        <p:nvSpPr>
          <p:cNvPr id="8" name="TextBox 7">
            <a:extLst>
              <a:ext uri="{FF2B5EF4-FFF2-40B4-BE49-F238E27FC236}">
                <a16:creationId xmlns:a16="http://schemas.microsoft.com/office/drawing/2014/main" id="{28638139-135C-52C7-3D91-F2C3A05E8146}"/>
              </a:ext>
            </a:extLst>
          </p:cNvPr>
          <p:cNvSpPr txBox="1"/>
          <p:nvPr/>
        </p:nvSpPr>
        <p:spPr>
          <a:xfrm>
            <a:off x="9448801" y="6541477"/>
            <a:ext cx="1321900" cy="276999"/>
          </a:xfrm>
          <a:prstGeom prst="rect">
            <a:avLst/>
          </a:prstGeom>
          <a:noFill/>
        </p:spPr>
        <p:txBody>
          <a:bodyPr wrap="none" rtlCol="0">
            <a:spAutoFit/>
          </a:bodyPr>
          <a:lstStyle/>
          <a:p>
            <a:r>
              <a:rPr lang="en-US" sz="1200" dirty="0"/>
              <a:t>(UKPSF, 2023, p.5)</a:t>
            </a:r>
            <a:endParaRPr lang="en-AU" sz="1200" dirty="0"/>
          </a:p>
        </p:txBody>
      </p:sp>
    </p:spTree>
    <p:extLst>
      <p:ext uri="{BB962C8B-B14F-4D97-AF65-F5344CB8AC3E}">
        <p14:creationId xmlns:p14="http://schemas.microsoft.com/office/powerpoint/2010/main" val="224874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FBF68C-3BA5-A8E5-DD8C-459CDA88003F}"/>
              </a:ext>
            </a:extLst>
          </p:cNvPr>
          <p:cNvSpPr>
            <a:spLocks noGrp="1"/>
          </p:cNvSpPr>
          <p:nvPr>
            <p:ph type="title"/>
          </p:nvPr>
        </p:nvSpPr>
        <p:spPr>
          <a:xfrm>
            <a:off x="1714192" y="137559"/>
            <a:ext cx="8763617" cy="650710"/>
          </a:xfrm>
        </p:spPr>
        <p:txBody>
          <a:bodyPr>
            <a:normAutofit/>
          </a:bodyPr>
          <a:lstStyle/>
          <a:p>
            <a:pPr algn="ctr"/>
            <a:r>
              <a:rPr lang="en-US" sz="2565" dirty="0">
                <a:solidFill>
                  <a:srgbClr val="00A3B5"/>
                </a:solidFill>
                <a:latin typeface="Arial" panose="020B0604020202020204" pitchFamily="34" charset="0"/>
                <a:cs typeface="Arial" panose="020B0604020202020204" pitchFamily="34" charset="0"/>
              </a:rPr>
              <a:t>Acknowledgement of Country</a:t>
            </a:r>
            <a:endParaRPr lang="en-AU" sz="2565"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CC7915-BF8A-2E63-9460-A7D47E64DFCA}"/>
              </a:ext>
            </a:extLst>
          </p:cNvPr>
          <p:cNvSpPr txBox="1"/>
          <p:nvPr/>
        </p:nvSpPr>
        <p:spPr>
          <a:xfrm>
            <a:off x="2235320" y="4162040"/>
            <a:ext cx="7574751" cy="1986698"/>
          </a:xfrm>
          <a:prstGeom prst="rect">
            <a:avLst/>
          </a:prstGeom>
          <a:solidFill>
            <a:schemeClr val="accent1">
              <a:lumMod val="20000"/>
              <a:lumOff val="80000"/>
            </a:schemeClr>
          </a:solidFill>
        </p:spPr>
        <p:txBody>
          <a:bodyPr wrap="square">
            <a:spAutoFit/>
          </a:bodyPr>
          <a:lstStyle/>
          <a:p>
            <a:pPr marL="293202">
              <a:lnSpc>
                <a:spcPct val="107000"/>
              </a:lnSpc>
              <a:spcAft>
                <a:spcPts val="513"/>
              </a:spcAft>
            </a:pPr>
            <a:r>
              <a:rPr lang="en-US" sz="1154" i="1" dirty="0">
                <a:latin typeface="Calibri" panose="020F0502020204030204" pitchFamily="34" charset="0"/>
                <a:ea typeface="Calibri" panose="020F0502020204030204" pitchFamily="34" charset="0"/>
                <a:cs typeface="Times New Roman" panose="02020603050405020304" pitchFamily="18" charset="0"/>
              </a:rPr>
              <a:t>At JCU we acknowledge with respect the Aboriginal and Torres Strait Islander people as the first people, educators and innovators of this country.  </a:t>
            </a:r>
            <a:endParaRPr lang="en-AU" sz="1154" dirty="0">
              <a:latin typeface="Calibri" panose="020F0502020204030204" pitchFamily="34" charset="0"/>
              <a:ea typeface="Calibri" panose="020F0502020204030204" pitchFamily="34" charset="0"/>
              <a:cs typeface="Times New Roman" panose="02020603050405020304" pitchFamily="18" charset="0"/>
            </a:endParaRPr>
          </a:p>
          <a:p>
            <a:pPr marL="293202">
              <a:lnSpc>
                <a:spcPct val="107000"/>
              </a:lnSpc>
              <a:spcAft>
                <a:spcPts val="513"/>
              </a:spcAft>
            </a:pPr>
            <a:r>
              <a:rPr lang="en-US" sz="1154" i="1" dirty="0">
                <a:latin typeface="Calibri" panose="020F0502020204030204" pitchFamily="34" charset="0"/>
                <a:ea typeface="Calibri" panose="020F0502020204030204" pitchFamily="34" charset="0"/>
                <a:cs typeface="Times New Roman" panose="02020603050405020304" pitchFamily="18" charset="0"/>
              </a:rPr>
              <a:t>Today we acknowledge the traditional owners of the lands on which JCU operates in the Cairns region. Towards the mountains and rainforest, the Djabugay People, in the CBD, Gimuy Walubara Yidinji People, and on the coast including the waters in which our research and teaching are conducted, the Yirrganydji People.</a:t>
            </a:r>
            <a:endParaRPr lang="en-AU" sz="1154" dirty="0">
              <a:latin typeface="Calibri" panose="020F0502020204030204" pitchFamily="34" charset="0"/>
              <a:ea typeface="Calibri" panose="020F0502020204030204" pitchFamily="34" charset="0"/>
              <a:cs typeface="Times New Roman" panose="02020603050405020304" pitchFamily="18" charset="0"/>
            </a:endParaRPr>
          </a:p>
          <a:p>
            <a:pPr marL="293202">
              <a:lnSpc>
                <a:spcPct val="107000"/>
              </a:lnSpc>
              <a:spcAft>
                <a:spcPts val="513"/>
              </a:spcAft>
            </a:pPr>
            <a:r>
              <a:rPr lang="en-US" sz="1154" i="1" dirty="0">
                <a:latin typeface="Calibri" panose="020F0502020204030204" pitchFamily="34" charset="0"/>
                <a:ea typeface="Calibri" panose="020F0502020204030204" pitchFamily="34" charset="0"/>
                <a:cs typeface="Times New Roman" panose="02020603050405020304" pitchFamily="18" charset="0"/>
              </a:rPr>
              <a:t>The name of our Campus ‘Nguma-bada’ was gifted to the University during our 50</a:t>
            </a:r>
            <a:r>
              <a:rPr lang="en-US" sz="1154" i="1" baseline="30000" dirty="0">
                <a:latin typeface="Calibri" panose="020F0502020204030204" pitchFamily="34" charset="0"/>
                <a:ea typeface="Calibri" panose="020F0502020204030204" pitchFamily="34" charset="0"/>
                <a:cs typeface="Times New Roman" panose="02020603050405020304" pitchFamily="18" charset="0"/>
              </a:rPr>
              <a:t>th</a:t>
            </a:r>
            <a:r>
              <a:rPr lang="en-US" sz="1154" i="1" dirty="0">
                <a:latin typeface="Calibri" panose="020F0502020204030204" pitchFamily="34" charset="0"/>
                <a:ea typeface="Calibri" panose="020F0502020204030204" pitchFamily="34" charset="0"/>
                <a:cs typeface="Times New Roman" panose="02020603050405020304" pitchFamily="18" charset="0"/>
              </a:rPr>
              <a:t> anniversary and means ‘belonging to tomorrow: Place for tomorrow’s learning, knowledge and wisdom’, from the Yirrgay coastal dialect of Djabugay. </a:t>
            </a:r>
            <a:endParaRPr lang="en-AU" sz="1154" dirty="0">
              <a:latin typeface="Calibri" panose="020F0502020204030204" pitchFamily="34" charset="0"/>
              <a:ea typeface="Calibri" panose="020F0502020204030204" pitchFamily="34" charset="0"/>
              <a:cs typeface="Times New Roman" panose="02020603050405020304" pitchFamily="18" charset="0"/>
            </a:endParaRPr>
          </a:p>
          <a:p>
            <a:pPr marL="293202">
              <a:lnSpc>
                <a:spcPct val="107000"/>
              </a:lnSpc>
              <a:spcAft>
                <a:spcPts val="513"/>
              </a:spcAft>
            </a:pPr>
            <a:r>
              <a:rPr lang="en-US" sz="1154" i="1" dirty="0">
                <a:latin typeface="Calibri" panose="020F0502020204030204" pitchFamily="34" charset="0"/>
                <a:ea typeface="Calibri" panose="020F0502020204030204" pitchFamily="34" charset="0"/>
                <a:cs typeface="Times New Roman" panose="02020603050405020304" pitchFamily="18" charset="0"/>
              </a:rPr>
              <a:t>I pay my respects to their Elders past, present and emerging. I extend that respect to JCU's distinguished Australian Aboriginal and Torres Strait Islander students, graduates and staff.</a:t>
            </a:r>
            <a:endParaRPr lang="en-AU" sz="1154"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8CA96933-5C31-F39E-DC9A-126E9DE56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185" y="922163"/>
            <a:ext cx="5521749" cy="3105984"/>
          </a:xfrm>
          <a:prstGeom prst="rect">
            <a:avLst/>
          </a:prstGeom>
        </p:spPr>
      </p:pic>
    </p:spTree>
    <p:extLst>
      <p:ext uri="{BB962C8B-B14F-4D97-AF65-F5344CB8AC3E}">
        <p14:creationId xmlns:p14="http://schemas.microsoft.com/office/powerpoint/2010/main" val="175747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8BC4-7449-3CCA-0C38-19C4A61A3080}"/>
              </a:ext>
            </a:extLst>
          </p:cNvPr>
          <p:cNvSpPr>
            <a:spLocks noGrp="1"/>
          </p:cNvSpPr>
          <p:nvPr>
            <p:ph type="title"/>
          </p:nvPr>
        </p:nvSpPr>
        <p:spPr>
          <a:xfrm>
            <a:off x="391250" y="-123824"/>
            <a:ext cx="11014409" cy="977900"/>
          </a:xfrm>
        </p:spPr>
        <p:txBody>
          <a:bodyPr/>
          <a:lstStyle/>
          <a:p>
            <a:r>
              <a:rPr lang="en-US" dirty="0" err="1"/>
              <a:t>Walailak</a:t>
            </a:r>
            <a:r>
              <a:rPr lang="en-US" dirty="0"/>
              <a:t> University – 90% Fellows</a:t>
            </a:r>
            <a:endParaRPr lang="en-AU" dirty="0"/>
          </a:p>
        </p:txBody>
      </p:sp>
      <p:sp>
        <p:nvSpPr>
          <p:cNvPr id="3" name="Content Placeholder 2">
            <a:extLst>
              <a:ext uri="{FF2B5EF4-FFF2-40B4-BE49-F238E27FC236}">
                <a16:creationId xmlns:a16="http://schemas.microsoft.com/office/drawing/2014/main" id="{66731B23-A0D7-0234-CECA-8EA6D574C22B}"/>
              </a:ext>
            </a:extLst>
          </p:cNvPr>
          <p:cNvSpPr>
            <a:spLocks noGrp="1"/>
          </p:cNvSpPr>
          <p:nvPr>
            <p:ph idx="1"/>
          </p:nvPr>
        </p:nvSpPr>
        <p:spPr>
          <a:xfrm>
            <a:off x="577514" y="1514339"/>
            <a:ext cx="5518485" cy="888239"/>
          </a:xfrm>
        </p:spPr>
        <p:txBody>
          <a:bodyPr/>
          <a:lstStyle/>
          <a:p>
            <a:r>
              <a:rPr lang="en-AU" dirty="0"/>
              <a:t>A foundation has been laid for learners and educators at WU, but it is only the start!</a:t>
            </a:r>
          </a:p>
          <a:p>
            <a:endParaRPr lang="en-AU" dirty="0"/>
          </a:p>
          <a:p>
            <a:r>
              <a:rPr lang="en-AU" dirty="0"/>
              <a:t> …. to undertake the role of educators in the Disruption Era you will need to take risk, to move into new areas of skills and development, to mobilise each other’s strengths (and this includes a focus on learners and their strengths).</a:t>
            </a:r>
            <a:endParaRPr lang="en-US" dirty="0"/>
          </a:p>
        </p:txBody>
      </p:sp>
      <p:pic>
        <p:nvPicPr>
          <p:cNvPr id="5" name="Picture 4">
            <a:extLst>
              <a:ext uri="{FF2B5EF4-FFF2-40B4-BE49-F238E27FC236}">
                <a16:creationId xmlns:a16="http://schemas.microsoft.com/office/drawing/2014/main" id="{3C087084-32CE-8331-167C-A93503885098}"/>
              </a:ext>
            </a:extLst>
          </p:cNvPr>
          <p:cNvPicPr>
            <a:picLocks noChangeAspect="1"/>
          </p:cNvPicPr>
          <p:nvPr/>
        </p:nvPicPr>
        <p:blipFill>
          <a:blip r:embed="rId2"/>
          <a:stretch>
            <a:fillRect/>
          </a:stretch>
        </p:blipFill>
        <p:spPr>
          <a:xfrm>
            <a:off x="7055388" y="599839"/>
            <a:ext cx="4163821" cy="5658321"/>
          </a:xfrm>
          <a:prstGeom prst="rect">
            <a:avLst/>
          </a:prstGeom>
        </p:spPr>
      </p:pic>
    </p:spTree>
    <p:extLst>
      <p:ext uri="{BB962C8B-B14F-4D97-AF65-F5344CB8AC3E}">
        <p14:creationId xmlns:p14="http://schemas.microsoft.com/office/powerpoint/2010/main" val="289523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4A49-EA43-9167-436C-58FC5482E983}"/>
              </a:ext>
            </a:extLst>
          </p:cNvPr>
          <p:cNvSpPr>
            <a:spLocks noGrp="1"/>
          </p:cNvSpPr>
          <p:nvPr>
            <p:ph type="title"/>
          </p:nvPr>
        </p:nvSpPr>
        <p:spPr>
          <a:xfrm>
            <a:off x="577514" y="-123824"/>
            <a:ext cx="11014409" cy="977900"/>
          </a:xfrm>
        </p:spPr>
        <p:txBody>
          <a:bodyPr/>
          <a:lstStyle/>
          <a:p>
            <a:r>
              <a:rPr lang="en-US" dirty="0"/>
              <a:t>As an educator I will need to:</a:t>
            </a:r>
            <a:endParaRPr lang="en-AU" dirty="0"/>
          </a:p>
        </p:txBody>
      </p:sp>
      <p:sp>
        <p:nvSpPr>
          <p:cNvPr id="3" name="Content Placeholder 2">
            <a:extLst>
              <a:ext uri="{FF2B5EF4-FFF2-40B4-BE49-F238E27FC236}">
                <a16:creationId xmlns:a16="http://schemas.microsoft.com/office/drawing/2014/main" id="{E924B6CE-6A58-717E-35CD-49C96648AF43}"/>
              </a:ext>
            </a:extLst>
          </p:cNvPr>
          <p:cNvSpPr>
            <a:spLocks noGrp="1"/>
          </p:cNvSpPr>
          <p:nvPr>
            <p:ph idx="1"/>
          </p:nvPr>
        </p:nvSpPr>
        <p:spPr>
          <a:xfrm>
            <a:off x="712982" y="1341153"/>
            <a:ext cx="10556151" cy="888239"/>
          </a:xfrm>
        </p:spPr>
        <p:txBody>
          <a:bodyPr/>
          <a:lstStyle/>
          <a:p>
            <a:pPr algn="l">
              <a:buFont typeface="+mj-lt"/>
              <a:buAutoNum type="arabicPeriod"/>
            </a:pPr>
            <a:r>
              <a:rPr lang="en-US" sz="2000" b="1" i="0" dirty="0">
                <a:solidFill>
                  <a:srgbClr val="374151"/>
                </a:solidFill>
                <a:effectLst/>
              </a:rPr>
              <a:t>Embrace innovation</a:t>
            </a:r>
            <a:r>
              <a:rPr lang="en-US" sz="2000" b="0" i="0" dirty="0">
                <a:solidFill>
                  <a:srgbClr val="374151"/>
                </a:solidFill>
                <a:effectLst/>
              </a:rPr>
              <a:t>: The disruption era in education is bringing about rapid changes, and educators must be willing to embrace new approaches and technologies to stay relevant. This may involve exploring new teaching methods, using educational technology, or adapting to new learning environments.</a:t>
            </a:r>
          </a:p>
          <a:p>
            <a:pPr algn="l">
              <a:buFont typeface="+mj-lt"/>
              <a:buAutoNum type="arabicPeriod"/>
            </a:pPr>
            <a:r>
              <a:rPr lang="en-US" sz="2000" b="1" i="0" dirty="0">
                <a:solidFill>
                  <a:srgbClr val="374151"/>
                </a:solidFill>
                <a:effectLst/>
              </a:rPr>
              <a:t>Focus on skills development</a:t>
            </a:r>
            <a:r>
              <a:rPr lang="en-US" sz="2000" b="0" i="0" dirty="0">
                <a:solidFill>
                  <a:srgbClr val="374151"/>
                </a:solidFill>
                <a:effectLst/>
              </a:rPr>
              <a:t>: As the job market continues to evolve, educators must </a:t>
            </a:r>
            <a:r>
              <a:rPr lang="en-US" sz="2000" b="0" i="0" dirty="0" err="1">
                <a:solidFill>
                  <a:srgbClr val="374151"/>
                </a:solidFill>
                <a:effectLst/>
              </a:rPr>
              <a:t>prioritise</a:t>
            </a:r>
            <a:r>
              <a:rPr lang="en-US" sz="2000" b="0" i="0" dirty="0">
                <a:solidFill>
                  <a:srgbClr val="374151"/>
                </a:solidFill>
                <a:effectLst/>
              </a:rPr>
              <a:t> teaching the skills that learners need to succeed in their careers. This may include digital literacy, critical thinking, collaboration, and problem-solving skills.</a:t>
            </a:r>
          </a:p>
          <a:p>
            <a:pPr algn="l">
              <a:buFont typeface="+mj-lt"/>
              <a:buAutoNum type="arabicPeriod"/>
            </a:pPr>
            <a:r>
              <a:rPr lang="en-US" sz="2000" b="1" i="0" dirty="0">
                <a:solidFill>
                  <a:srgbClr val="374151"/>
                </a:solidFill>
                <a:effectLst/>
              </a:rPr>
              <a:t>Foster lifetime learning</a:t>
            </a:r>
            <a:r>
              <a:rPr lang="en-US" sz="2000" b="0" i="0" dirty="0">
                <a:solidFill>
                  <a:srgbClr val="374151"/>
                </a:solidFill>
                <a:effectLst/>
              </a:rPr>
              <a:t>: With the pace of change accelerating, lifelong learning is becoming more important than ever. Educators must encourage learners to develop a growth mindset and a love of learning that will serve them well throughout their lives.</a:t>
            </a:r>
          </a:p>
          <a:p>
            <a:pPr algn="l">
              <a:buFont typeface="+mj-lt"/>
              <a:buAutoNum type="arabicPeriod"/>
            </a:pPr>
            <a:r>
              <a:rPr lang="en-US" sz="2000" b="1" i="0" dirty="0">
                <a:solidFill>
                  <a:srgbClr val="374151"/>
                </a:solidFill>
                <a:effectLst/>
              </a:rPr>
              <a:t>Emphasize the human element</a:t>
            </a:r>
            <a:r>
              <a:rPr lang="en-US" sz="2000" b="0" i="0" dirty="0">
                <a:solidFill>
                  <a:srgbClr val="374151"/>
                </a:solidFill>
                <a:effectLst/>
              </a:rPr>
              <a:t>: While technology can be a powerful tool in education, it's important not to lose sight of the human element. Educators should focus on building strong relationships with their learners, creating a sense of community, and providing personalised support and guidance.</a:t>
            </a:r>
          </a:p>
          <a:p>
            <a:endParaRPr lang="en-AU" sz="2000" dirty="0"/>
          </a:p>
        </p:txBody>
      </p:sp>
    </p:spTree>
    <p:extLst>
      <p:ext uri="{BB962C8B-B14F-4D97-AF65-F5344CB8AC3E}">
        <p14:creationId xmlns:p14="http://schemas.microsoft.com/office/powerpoint/2010/main" val="53909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0428-4554-F97E-0D09-2E9CB52201CB}"/>
              </a:ext>
            </a:extLst>
          </p:cNvPr>
          <p:cNvSpPr>
            <a:spLocks noGrp="1"/>
          </p:cNvSpPr>
          <p:nvPr>
            <p:ph type="title"/>
          </p:nvPr>
        </p:nvSpPr>
        <p:spPr/>
        <p:txBody>
          <a:bodyPr/>
          <a:lstStyle/>
          <a:p>
            <a:r>
              <a:rPr lang="en-US" dirty="0"/>
              <a:t>What can you do? </a:t>
            </a:r>
            <a:endParaRPr lang="en-AU" dirty="0"/>
          </a:p>
        </p:txBody>
      </p:sp>
      <p:sp>
        <p:nvSpPr>
          <p:cNvPr id="3" name="Content Placeholder 2">
            <a:extLst>
              <a:ext uri="{FF2B5EF4-FFF2-40B4-BE49-F238E27FC236}">
                <a16:creationId xmlns:a16="http://schemas.microsoft.com/office/drawing/2014/main" id="{F4F251DF-FDD6-1C03-418B-0115BCC7241B}"/>
              </a:ext>
            </a:extLst>
          </p:cNvPr>
          <p:cNvSpPr>
            <a:spLocks noGrp="1"/>
          </p:cNvSpPr>
          <p:nvPr>
            <p:ph idx="1"/>
          </p:nvPr>
        </p:nvSpPr>
        <p:spPr>
          <a:xfrm>
            <a:off x="577515" y="1514339"/>
            <a:ext cx="4129952" cy="888239"/>
          </a:xfrm>
        </p:spPr>
        <p:txBody>
          <a:bodyPr/>
          <a:lstStyle/>
          <a:p>
            <a:endParaRPr lang="en-US" dirty="0"/>
          </a:p>
          <a:p>
            <a:r>
              <a:rPr lang="en-AU" dirty="0"/>
              <a:t>Join the Teaching &amp; Learning Corner @ Wailailak University</a:t>
            </a:r>
          </a:p>
          <a:p>
            <a:endParaRPr lang="en-AU" dirty="0"/>
          </a:p>
          <a:p>
            <a:r>
              <a:rPr lang="en-AU" dirty="0"/>
              <a:t>A </a:t>
            </a:r>
            <a:r>
              <a:rPr lang="en-AU" i="1" dirty="0"/>
              <a:t>community of practice </a:t>
            </a:r>
            <a:r>
              <a:rPr lang="en-AU" dirty="0"/>
              <a:t>to support and challenge self-formation.</a:t>
            </a:r>
          </a:p>
        </p:txBody>
      </p:sp>
      <p:pic>
        <p:nvPicPr>
          <p:cNvPr id="4" name="Picture 3">
            <a:extLst>
              <a:ext uri="{FF2B5EF4-FFF2-40B4-BE49-F238E27FC236}">
                <a16:creationId xmlns:a16="http://schemas.microsoft.com/office/drawing/2014/main" id="{DC4A07A7-7437-C69F-725F-FE722079A8D1}"/>
              </a:ext>
            </a:extLst>
          </p:cNvPr>
          <p:cNvPicPr>
            <a:picLocks noChangeAspect="1"/>
          </p:cNvPicPr>
          <p:nvPr/>
        </p:nvPicPr>
        <p:blipFill>
          <a:blip r:embed="rId2"/>
          <a:stretch>
            <a:fillRect/>
          </a:stretch>
        </p:blipFill>
        <p:spPr>
          <a:xfrm>
            <a:off x="5152178" y="515937"/>
            <a:ext cx="5731510" cy="4911725"/>
          </a:xfrm>
          <a:prstGeom prst="rect">
            <a:avLst/>
          </a:prstGeom>
        </p:spPr>
      </p:pic>
      <p:sp>
        <p:nvSpPr>
          <p:cNvPr id="6" name="TextBox 5">
            <a:extLst>
              <a:ext uri="{FF2B5EF4-FFF2-40B4-BE49-F238E27FC236}">
                <a16:creationId xmlns:a16="http://schemas.microsoft.com/office/drawing/2014/main" id="{74C89746-2BF6-4B0D-9AF6-F5DB8A1B7105}"/>
              </a:ext>
            </a:extLst>
          </p:cNvPr>
          <p:cNvSpPr txBox="1"/>
          <p:nvPr/>
        </p:nvSpPr>
        <p:spPr>
          <a:xfrm>
            <a:off x="4301067" y="6046199"/>
            <a:ext cx="6096000" cy="375552"/>
          </a:xfrm>
          <a:prstGeom prst="rect">
            <a:avLst/>
          </a:prstGeom>
          <a:noFill/>
        </p:spPr>
        <p:txBody>
          <a:bodyPr wrap="square">
            <a:spAutoFit/>
          </a:bodyPr>
          <a:lstStyle/>
          <a:p>
            <a:pPr marL="228600">
              <a:lnSpc>
                <a:spcPct val="107000"/>
              </a:lnSpc>
              <a:spcAft>
                <a:spcPts val="800"/>
              </a:spcAft>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https://cte.wu.ac.th/ukpsf.php</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1041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4A66A2-431C-2531-BEA0-6C7611925327}"/>
              </a:ext>
            </a:extLst>
          </p:cNvPr>
          <p:cNvPicPr>
            <a:picLocks noChangeAspect="1"/>
          </p:cNvPicPr>
          <p:nvPr/>
        </p:nvPicPr>
        <p:blipFill>
          <a:blip r:embed="rId2"/>
          <a:stretch>
            <a:fillRect/>
          </a:stretch>
        </p:blipFill>
        <p:spPr>
          <a:xfrm>
            <a:off x="1713888" y="3622432"/>
            <a:ext cx="4382112" cy="2734057"/>
          </a:xfrm>
          <a:prstGeom prst="rect">
            <a:avLst/>
          </a:prstGeom>
        </p:spPr>
      </p:pic>
      <p:pic>
        <p:nvPicPr>
          <p:cNvPr id="11" name="Picture 10">
            <a:extLst>
              <a:ext uri="{FF2B5EF4-FFF2-40B4-BE49-F238E27FC236}">
                <a16:creationId xmlns:a16="http://schemas.microsoft.com/office/drawing/2014/main" id="{213453E5-E40A-4945-EDE4-6FA8DBDD34A4}"/>
              </a:ext>
            </a:extLst>
          </p:cNvPr>
          <p:cNvPicPr>
            <a:picLocks noChangeAspect="1"/>
          </p:cNvPicPr>
          <p:nvPr/>
        </p:nvPicPr>
        <p:blipFill>
          <a:blip r:embed="rId3"/>
          <a:stretch>
            <a:fillRect/>
          </a:stretch>
        </p:blipFill>
        <p:spPr>
          <a:xfrm>
            <a:off x="646141" y="356575"/>
            <a:ext cx="3968342" cy="2878993"/>
          </a:xfrm>
          <a:prstGeom prst="rect">
            <a:avLst/>
          </a:prstGeom>
        </p:spPr>
      </p:pic>
      <p:pic>
        <p:nvPicPr>
          <p:cNvPr id="17" name="Picture 16">
            <a:extLst>
              <a:ext uri="{FF2B5EF4-FFF2-40B4-BE49-F238E27FC236}">
                <a16:creationId xmlns:a16="http://schemas.microsoft.com/office/drawing/2014/main" id="{84A9B608-F370-D2C3-7ECB-1167C132715E}"/>
              </a:ext>
            </a:extLst>
          </p:cNvPr>
          <p:cNvPicPr>
            <a:picLocks noChangeAspect="1"/>
          </p:cNvPicPr>
          <p:nvPr/>
        </p:nvPicPr>
        <p:blipFill>
          <a:blip r:embed="rId4"/>
          <a:stretch>
            <a:fillRect/>
          </a:stretch>
        </p:blipFill>
        <p:spPr>
          <a:xfrm>
            <a:off x="6668987" y="940776"/>
            <a:ext cx="3848593" cy="3784091"/>
          </a:xfrm>
          <a:prstGeom prst="rect">
            <a:avLst/>
          </a:prstGeom>
        </p:spPr>
      </p:pic>
      <p:sp>
        <p:nvSpPr>
          <p:cNvPr id="18" name="TextBox 17">
            <a:extLst>
              <a:ext uri="{FF2B5EF4-FFF2-40B4-BE49-F238E27FC236}">
                <a16:creationId xmlns:a16="http://schemas.microsoft.com/office/drawing/2014/main" id="{9E4BCF29-2C40-0AA0-EF90-443E9EBAF0DE}"/>
              </a:ext>
            </a:extLst>
          </p:cNvPr>
          <p:cNvSpPr txBox="1"/>
          <p:nvPr/>
        </p:nvSpPr>
        <p:spPr>
          <a:xfrm>
            <a:off x="6761285" y="5460023"/>
            <a:ext cx="3385038" cy="646331"/>
          </a:xfrm>
          <a:prstGeom prst="rect">
            <a:avLst/>
          </a:prstGeom>
          <a:noFill/>
        </p:spPr>
        <p:txBody>
          <a:bodyPr wrap="square" rtlCol="0">
            <a:spAutoFit/>
          </a:bodyPr>
          <a:lstStyle/>
          <a:p>
            <a:r>
              <a:rPr lang="en-US" dirty="0"/>
              <a:t>Prof Maree Dinan-Thompson</a:t>
            </a:r>
          </a:p>
          <a:p>
            <a:r>
              <a:rPr lang="en-US" dirty="0">
                <a:hlinkClick r:id="rId5"/>
              </a:rPr>
              <a:t>dvceducation@jcu.edu.au</a:t>
            </a:r>
            <a:r>
              <a:rPr lang="en-US" dirty="0"/>
              <a:t> </a:t>
            </a:r>
            <a:endParaRPr lang="en-AU" dirty="0"/>
          </a:p>
        </p:txBody>
      </p:sp>
    </p:spTree>
    <p:extLst>
      <p:ext uri="{BB962C8B-B14F-4D97-AF65-F5344CB8AC3E}">
        <p14:creationId xmlns:p14="http://schemas.microsoft.com/office/powerpoint/2010/main" val="165815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A0B1-3F7C-28B5-AF1D-82F7C37B842A}"/>
              </a:ext>
            </a:extLst>
          </p:cNvPr>
          <p:cNvSpPr>
            <a:spLocks noGrp="1"/>
          </p:cNvSpPr>
          <p:nvPr>
            <p:ph type="title"/>
          </p:nvPr>
        </p:nvSpPr>
        <p:spPr>
          <a:xfrm>
            <a:off x="577516" y="-294297"/>
            <a:ext cx="11014409" cy="977900"/>
          </a:xfrm>
        </p:spPr>
        <p:txBody>
          <a:bodyPr/>
          <a:lstStyle/>
          <a:p>
            <a:r>
              <a:rPr lang="en-US" dirty="0"/>
              <a:t>Reference List</a:t>
            </a:r>
            <a:endParaRPr lang="en-AU" dirty="0"/>
          </a:p>
        </p:txBody>
      </p:sp>
      <p:sp>
        <p:nvSpPr>
          <p:cNvPr id="3" name="Content Placeholder 2">
            <a:extLst>
              <a:ext uri="{FF2B5EF4-FFF2-40B4-BE49-F238E27FC236}">
                <a16:creationId xmlns:a16="http://schemas.microsoft.com/office/drawing/2014/main" id="{0FC89140-1817-C21F-A4A6-1AE928443905}"/>
              </a:ext>
            </a:extLst>
          </p:cNvPr>
          <p:cNvSpPr>
            <a:spLocks noGrp="1"/>
          </p:cNvSpPr>
          <p:nvPr>
            <p:ph idx="1"/>
          </p:nvPr>
        </p:nvSpPr>
        <p:spPr>
          <a:xfrm>
            <a:off x="588796" y="854916"/>
            <a:ext cx="11014408" cy="888239"/>
          </a:xfrm>
        </p:spPr>
        <p:txBody>
          <a:bodyPr/>
          <a:lstStyle/>
          <a:p>
            <a:pPr>
              <a:lnSpc>
                <a:spcPct val="107000"/>
              </a:lnSpc>
              <a:spcAft>
                <a:spcPts val="8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Advance HE, Guild HE and Universities UK (2023) Professional Standards Framework for teaching and supporting learning in higher education. Accessed 14 February 2023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https://advance-he.ac.uk/knowledge-hub/professional-standards-framework-teaching-and-supporting-learning-higher-education-0?_ga=2.193991981.1470844615.1679910295-1533489030.1679462093</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a:effectLst/>
                <a:latin typeface="Arial" panose="020B0604020202020204" pitchFamily="34" charset="0"/>
                <a:ea typeface="Calibri" panose="020F0502020204030204" pitchFamily="34" charset="0"/>
                <a:cs typeface="Times New Roman" panose="02020603050405020304" pitchFamily="18" charset="0"/>
              </a:rPr>
              <a:t>Australian </a:t>
            </a:r>
            <a:r>
              <a:rPr lang="en-US" sz="600" dirty="0">
                <a:effectLst/>
                <a:latin typeface="Arial" panose="020B0604020202020204" pitchFamily="34" charset="0"/>
                <a:ea typeface="Calibri" panose="020F0502020204030204" pitchFamily="34" charset="0"/>
                <a:cs typeface="Times New Roman" panose="02020603050405020304" pitchFamily="18" charset="0"/>
              </a:rPr>
              <a:t>Higher Education Industrial Association (AHEIA) ( 2016). Australian Higher Education Workforce of the Future Report Accessed 1 March 2023  h</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ttps://aheia.edu.au/wp-content/uploads/2021/12/aheia-higher-education-workforce-of-the-future-report.pdf</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a:effectLst/>
                <a:latin typeface="Arial" panose="020B0604020202020204" pitchFamily="34" charset="0"/>
                <a:ea typeface="Calibri" panose="020F0502020204030204" pitchFamily="34" charset="0"/>
                <a:cs typeface="Times New Roman" panose="02020603050405020304" pitchFamily="18" charset="0"/>
              </a:rPr>
              <a:t>Baldwin, G. (2005) </a:t>
            </a:r>
            <a:r>
              <a:rPr lang="en-AU" sz="600" i="1" dirty="0">
                <a:effectLst/>
                <a:latin typeface="Arial" panose="020B0604020202020204" pitchFamily="34" charset="0"/>
                <a:ea typeface="Calibri" panose="020F0502020204030204" pitchFamily="34" charset="0"/>
                <a:cs typeface="Times New Roman" panose="02020603050405020304" pitchFamily="18" charset="0"/>
              </a:rPr>
              <a:t>Teaching-Research Nexus. </a:t>
            </a:r>
            <a:r>
              <a:rPr lang="en-AU" sz="600" dirty="0">
                <a:effectLst/>
                <a:latin typeface="Arial" panose="020B0604020202020204" pitchFamily="34" charset="0"/>
                <a:ea typeface="Calibri" panose="020F0502020204030204" pitchFamily="34" charset="0"/>
                <a:cs typeface="Times New Roman" panose="02020603050405020304" pitchFamily="18" charset="0"/>
              </a:rPr>
              <a:t>Centre for Higher Education, The University of Melbourne. Accessed 14 February 2023 </a:t>
            </a:r>
            <a:r>
              <a:rPr lang="en-AU"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http://www.cshe.unimelb.edu.au/</a:t>
            </a:r>
            <a:r>
              <a:rPr lang="en-AU"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err="1">
                <a:effectLst/>
                <a:latin typeface="Arial" panose="020B0604020202020204" pitchFamily="34" charset="0"/>
                <a:ea typeface="Calibri" panose="020F0502020204030204" pitchFamily="34" charset="0"/>
                <a:cs typeface="Times New Roman" panose="02020603050405020304" pitchFamily="18" charset="0"/>
              </a:rPr>
              <a:t>Baskoro</a:t>
            </a:r>
            <a:r>
              <a:rPr lang="en-AU" sz="600" dirty="0">
                <a:effectLst/>
                <a:latin typeface="Arial" panose="020B0604020202020204" pitchFamily="34" charset="0"/>
                <a:ea typeface="Calibri" panose="020F0502020204030204" pitchFamily="34" charset="0"/>
                <a:cs typeface="Times New Roman" panose="02020603050405020304" pitchFamily="18" charset="0"/>
              </a:rPr>
              <a:t>, G. (2018). Challenges and Opportunities of Higher Education Institution in the disruption era towards Education 4.0.</a:t>
            </a:r>
            <a:r>
              <a:rPr lang="en-AU" sz="600" b="1" dirty="0">
                <a:effectLst/>
                <a:latin typeface="Arial" panose="020B0604020202020204" pitchFamily="34" charset="0"/>
                <a:ea typeface="Calibri" panose="020F0502020204030204" pitchFamily="34" charset="0"/>
                <a:cs typeface="Times New Roman" panose="02020603050405020304" pitchFamily="18" charset="0"/>
              </a:rPr>
              <a:t> </a:t>
            </a:r>
            <a:r>
              <a:rPr lang="en-AU" sz="600" b="1" i="1" dirty="0" err="1">
                <a:effectLst/>
                <a:latin typeface="Arial" panose="020B0604020202020204" pitchFamily="34" charset="0"/>
                <a:ea typeface="Calibri" panose="020F0502020204030204" pitchFamily="34" charset="0"/>
                <a:cs typeface="Times New Roman" panose="02020603050405020304" pitchFamily="18" charset="0"/>
              </a:rPr>
              <a:t>Technoplex</a:t>
            </a:r>
            <a:r>
              <a:rPr lang="en-AU" sz="600" i="1" dirty="0">
                <a:effectLst/>
                <a:latin typeface="Arial" panose="020B0604020202020204" pitchFamily="34" charset="0"/>
                <a:ea typeface="Calibri" panose="020F0502020204030204" pitchFamily="34" charset="0"/>
                <a:cs typeface="Times New Roman" panose="02020603050405020304" pitchFamily="18" charset="0"/>
              </a:rPr>
              <a:t> – 2018 </a:t>
            </a:r>
            <a:r>
              <a:rPr lang="en-AU" sz="600" i="1" dirty="0" err="1">
                <a:effectLst/>
                <a:latin typeface="Arial" panose="020B0604020202020204" pitchFamily="34" charset="0"/>
                <a:ea typeface="Calibri" panose="020F0502020204030204" pitchFamily="34" charset="0"/>
                <a:cs typeface="Times New Roman" panose="02020603050405020304" pitchFamily="18" charset="0"/>
              </a:rPr>
              <a:t>Institut</a:t>
            </a:r>
            <a:r>
              <a:rPr lang="en-AU" sz="600" i="1" dirty="0">
                <a:effectLst/>
                <a:latin typeface="Arial" panose="020B0604020202020204" pitchFamily="34" charset="0"/>
                <a:ea typeface="Calibri" panose="020F0502020204030204" pitchFamily="34" charset="0"/>
                <a:cs typeface="Times New Roman" panose="02020603050405020304" pitchFamily="18" charset="0"/>
              </a:rPr>
              <a:t> </a:t>
            </a:r>
            <a:r>
              <a:rPr lang="en-AU" sz="600" i="1" dirty="0" err="1">
                <a:effectLst/>
                <a:latin typeface="Arial" panose="020B0604020202020204" pitchFamily="34" charset="0"/>
                <a:ea typeface="Calibri" panose="020F0502020204030204" pitchFamily="34" charset="0"/>
                <a:cs typeface="Times New Roman" panose="02020603050405020304" pitchFamily="18" charset="0"/>
              </a:rPr>
              <a:t>Teknologi</a:t>
            </a:r>
            <a:r>
              <a:rPr lang="en-AU" sz="600" i="1" dirty="0">
                <a:effectLst/>
                <a:latin typeface="Arial" panose="020B0604020202020204" pitchFamily="34" charset="0"/>
                <a:ea typeface="Calibri" panose="020F0502020204030204" pitchFamily="34" charset="0"/>
                <a:cs typeface="Times New Roman" panose="02020603050405020304" pitchFamily="18" charset="0"/>
              </a:rPr>
              <a:t> Indonesia. </a:t>
            </a:r>
            <a:r>
              <a:rPr lang="en-AU" sz="600" dirty="0">
                <a:effectLst/>
                <a:latin typeface="Arial" panose="020B0604020202020204" pitchFamily="34" charset="0"/>
                <a:ea typeface="Calibri" panose="020F0502020204030204" pitchFamily="34" charset="0"/>
                <a:cs typeface="Times New Roman" panose="02020603050405020304" pitchFamily="18" charset="0"/>
              </a:rPr>
              <a:t>ISSN: 2654-489X</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err="1">
                <a:effectLst/>
                <a:latin typeface="Arial" panose="020B0604020202020204" pitchFamily="34" charset="0"/>
                <a:ea typeface="Calibri" panose="020F0502020204030204" pitchFamily="34" charset="0"/>
                <a:cs typeface="Times New Roman" panose="02020603050405020304" pitchFamily="18" charset="0"/>
              </a:rPr>
              <a:t>Callender</a:t>
            </a:r>
            <a:r>
              <a:rPr lang="en-AU" sz="600" dirty="0">
                <a:effectLst/>
                <a:latin typeface="Arial" panose="020B0604020202020204" pitchFamily="34" charset="0"/>
                <a:ea typeface="Calibri" panose="020F0502020204030204" pitchFamily="34" charset="0"/>
                <a:cs typeface="Times New Roman" panose="02020603050405020304" pitchFamily="18" charset="0"/>
              </a:rPr>
              <a:t>, C., Locke, W., &amp; </a:t>
            </a:r>
            <a:r>
              <a:rPr lang="en-AU" sz="600" dirty="0" err="1">
                <a:effectLst/>
                <a:latin typeface="Arial" panose="020B0604020202020204" pitchFamily="34" charset="0"/>
                <a:ea typeface="Calibri" panose="020F0502020204030204" pitchFamily="34" charset="0"/>
                <a:cs typeface="Times New Roman" panose="02020603050405020304" pitchFamily="18" charset="0"/>
              </a:rPr>
              <a:t>Marginson</a:t>
            </a:r>
            <a:r>
              <a:rPr lang="en-AU" sz="600" dirty="0">
                <a:effectLst/>
                <a:latin typeface="Arial" panose="020B0604020202020204" pitchFamily="34" charset="0"/>
                <a:ea typeface="Calibri" panose="020F0502020204030204" pitchFamily="34" charset="0"/>
                <a:cs typeface="Times New Roman" panose="02020603050405020304" pitchFamily="18" charset="0"/>
              </a:rPr>
              <a:t>, S. (Eds.). (2020). Changing higher education for a changing world. Bloomsbury Publishing Plc.</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Dinan-Thompson, Lynch, Cowden, Bedford, Branigan, Cary, Johnston, </a:t>
            </a:r>
            <a:r>
              <a:rPr lang="en-US" sz="600" dirty="0" err="1">
                <a:effectLst/>
                <a:latin typeface="Arial" panose="020B0604020202020204" pitchFamily="34" charset="0"/>
                <a:ea typeface="Calibri" panose="020F0502020204030204" pitchFamily="34" charset="0"/>
                <a:cs typeface="Times New Roman" panose="02020603050405020304" pitchFamily="18" charset="0"/>
              </a:rPr>
              <a:t>Luzeckyi</a:t>
            </a:r>
            <a:r>
              <a:rPr lang="en-US" sz="600" dirty="0">
                <a:effectLst/>
                <a:latin typeface="Arial" panose="020B0604020202020204" pitchFamily="34" charset="0"/>
                <a:ea typeface="Calibri" panose="020F0502020204030204" pitchFamily="34" charset="0"/>
                <a:cs typeface="Times New Roman" panose="02020603050405020304" pitchFamily="18" charset="0"/>
              </a:rPr>
              <a:t> and Saliba, 2022,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https://jcu.pressbooks.pub/tcaue/</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Grant, A. (2021) Think Again. Accessed 1 March 2023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https://adamgrant.net/book/think-again/</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err="1">
                <a:effectLst/>
                <a:latin typeface="Arial" panose="020B0604020202020204" pitchFamily="34" charset="0"/>
                <a:ea typeface="Calibri" panose="020F0502020204030204" pitchFamily="34" charset="0"/>
                <a:cs typeface="Times New Roman" panose="02020603050405020304" pitchFamily="18" charset="0"/>
              </a:rPr>
              <a:t>Lubis</a:t>
            </a:r>
            <a:r>
              <a:rPr lang="en-AU" sz="600" dirty="0">
                <a:effectLst/>
                <a:latin typeface="Arial" panose="020B0604020202020204" pitchFamily="34" charset="0"/>
                <a:ea typeface="Calibri" panose="020F0502020204030204" pitchFamily="34" charset="0"/>
                <a:cs typeface="Times New Roman" panose="02020603050405020304" pitchFamily="18" charset="0"/>
              </a:rPr>
              <a:t>, F. (2019) Education in the Disruption Era. </a:t>
            </a:r>
            <a:r>
              <a:rPr lang="en-AU" sz="600" i="1" dirty="0">
                <a:effectLst/>
                <a:latin typeface="Arial" panose="020B0604020202020204" pitchFamily="34" charset="0"/>
                <a:ea typeface="Calibri" panose="020F0502020204030204" pitchFamily="34" charset="0"/>
                <a:cs typeface="Times New Roman" panose="02020603050405020304" pitchFamily="18" charset="0"/>
              </a:rPr>
              <a:t>Britain International of </a:t>
            </a:r>
            <a:r>
              <a:rPr lang="en-AU" sz="600" b="1" i="1" dirty="0">
                <a:effectLst/>
                <a:latin typeface="Arial" panose="020B0604020202020204" pitchFamily="34" charset="0"/>
                <a:ea typeface="Calibri" panose="020F0502020204030204" pitchFamily="34" charset="0"/>
                <a:cs typeface="Times New Roman" panose="02020603050405020304" pitchFamily="18" charset="0"/>
              </a:rPr>
              <a:t>Linguistics, Arts </a:t>
            </a:r>
            <a:r>
              <a:rPr lang="en-AU" sz="600" i="1" dirty="0">
                <a:effectLst/>
                <a:latin typeface="Arial" panose="020B0604020202020204" pitchFamily="34" charset="0"/>
                <a:ea typeface="Calibri" panose="020F0502020204030204" pitchFamily="34" charset="0"/>
                <a:cs typeface="Times New Roman" panose="02020603050405020304" pitchFamily="18" charset="0"/>
              </a:rPr>
              <a:t>and </a:t>
            </a:r>
            <a:r>
              <a:rPr lang="en-AU" sz="600" b="1" i="1" dirty="0">
                <a:effectLst/>
                <a:latin typeface="Arial" panose="020B0604020202020204" pitchFamily="34" charset="0"/>
                <a:ea typeface="Calibri" panose="020F0502020204030204" pitchFamily="34" charset="0"/>
                <a:cs typeface="Times New Roman" panose="02020603050405020304" pitchFamily="18" charset="0"/>
              </a:rPr>
              <a:t>Education </a:t>
            </a:r>
            <a:r>
              <a:rPr lang="en-AU" sz="600" i="1" dirty="0">
                <a:effectLst/>
                <a:latin typeface="Arial" panose="020B0604020202020204" pitchFamily="34" charset="0"/>
                <a:ea typeface="Calibri" panose="020F0502020204030204" pitchFamily="34" charset="0"/>
                <a:cs typeface="Times New Roman" panose="02020603050405020304" pitchFamily="18" charset="0"/>
              </a:rPr>
              <a:t>(</a:t>
            </a:r>
            <a:r>
              <a:rPr lang="en-AU" sz="600" i="1" dirty="0" err="1">
                <a:effectLst/>
                <a:latin typeface="Arial" panose="020B0604020202020204" pitchFamily="34" charset="0"/>
                <a:ea typeface="Calibri" panose="020F0502020204030204" pitchFamily="34" charset="0"/>
                <a:cs typeface="Times New Roman" panose="02020603050405020304" pitchFamily="18" charset="0"/>
              </a:rPr>
              <a:t>BIoLAE</a:t>
            </a:r>
            <a:r>
              <a:rPr lang="en-AU" sz="600" i="1" dirty="0">
                <a:effectLst/>
                <a:latin typeface="Arial" panose="020B0604020202020204" pitchFamily="34" charset="0"/>
                <a:ea typeface="Calibri" panose="020F0502020204030204" pitchFamily="34" charset="0"/>
                <a:cs typeface="Times New Roman" panose="02020603050405020304" pitchFamily="18" charset="0"/>
              </a:rPr>
              <a:t>) Journal </a:t>
            </a:r>
            <a:r>
              <a:rPr lang="en-AU" sz="600" b="1" i="1" dirty="0">
                <a:effectLst/>
                <a:latin typeface="Arial" panose="020B0604020202020204" pitchFamily="34" charset="0"/>
                <a:ea typeface="Calibri" panose="020F0502020204030204" pitchFamily="34" charset="0"/>
                <a:cs typeface="Times New Roman" panose="02020603050405020304" pitchFamily="18" charset="0"/>
              </a:rPr>
              <a:t>ISSN</a:t>
            </a:r>
            <a:r>
              <a:rPr lang="en-AU" sz="600" i="1" dirty="0">
                <a:effectLst/>
                <a:latin typeface="Arial" panose="020B0604020202020204" pitchFamily="34" charset="0"/>
                <a:ea typeface="Calibri" panose="020F0502020204030204" pitchFamily="34" charset="0"/>
                <a:cs typeface="Times New Roman" panose="02020603050405020304" pitchFamily="18" charset="0"/>
              </a:rPr>
              <a:t>: 2685-4813 (Online), 2685-4805 (Print) </a:t>
            </a:r>
            <a:r>
              <a:rPr lang="en-AU" sz="600" dirty="0">
                <a:effectLst/>
                <a:latin typeface="Arial" panose="020B0604020202020204" pitchFamily="34" charset="0"/>
                <a:ea typeface="Calibri" panose="020F0502020204030204" pitchFamily="34" charset="0"/>
                <a:cs typeface="Times New Roman" panose="02020603050405020304" pitchFamily="18" charset="0"/>
              </a:rPr>
              <a:t>Vol. 1, No. 2, November 2019, Page: 183-188.</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err="1">
                <a:effectLst/>
                <a:latin typeface="Arial" panose="020B0604020202020204" pitchFamily="34" charset="0"/>
                <a:ea typeface="Calibri" panose="020F0502020204030204" pitchFamily="34" charset="0"/>
                <a:cs typeface="Times New Roman" panose="02020603050405020304" pitchFamily="18" charset="0"/>
              </a:rPr>
              <a:t>Marginson</a:t>
            </a:r>
            <a:r>
              <a:rPr lang="en-US" sz="600" dirty="0">
                <a:effectLst/>
                <a:latin typeface="Arial" panose="020B0604020202020204" pitchFamily="34" charset="0"/>
                <a:ea typeface="Calibri" panose="020F0502020204030204" pitchFamily="34" charset="0"/>
                <a:cs typeface="Times New Roman" panose="02020603050405020304" pitchFamily="18" charset="0"/>
              </a:rPr>
              <a:t>, S. (2014). Student Self-Formation in International Education. </a:t>
            </a:r>
            <a:r>
              <a:rPr lang="en-US" sz="600" i="1" dirty="0">
                <a:effectLst/>
                <a:latin typeface="Arial" panose="020B0604020202020204" pitchFamily="34" charset="0"/>
                <a:ea typeface="Calibri" panose="020F0502020204030204" pitchFamily="34" charset="0"/>
                <a:cs typeface="Times New Roman" panose="02020603050405020304" pitchFamily="18" charset="0"/>
              </a:rPr>
              <a:t>Journal of Studies in International Education,</a:t>
            </a:r>
            <a:r>
              <a:rPr lang="en-US" sz="600" dirty="0">
                <a:effectLst/>
                <a:latin typeface="Arial" panose="020B0604020202020204" pitchFamily="34" charset="0"/>
                <a:ea typeface="Calibri" panose="020F0502020204030204" pitchFamily="34" charset="0"/>
                <a:cs typeface="Times New Roman" panose="02020603050405020304" pitchFamily="18" charset="0"/>
              </a:rPr>
              <a:t>18 (1), pp.6-22.</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err="1">
                <a:effectLst/>
                <a:latin typeface="Arial" panose="020B0604020202020204" pitchFamily="34" charset="0"/>
                <a:ea typeface="Calibri" panose="020F0502020204030204" pitchFamily="34" charset="0"/>
                <a:cs typeface="Times New Roman" panose="02020603050405020304" pitchFamily="18" charset="0"/>
              </a:rPr>
              <a:t>Marginson</a:t>
            </a:r>
            <a:r>
              <a:rPr lang="en-US" sz="600" dirty="0">
                <a:effectLst/>
                <a:latin typeface="Arial" panose="020B0604020202020204" pitchFamily="34" charset="0"/>
                <a:ea typeface="Calibri" panose="020F0502020204030204" pitchFamily="34" charset="0"/>
                <a:cs typeface="Times New Roman" panose="02020603050405020304" pitchFamily="18" charset="0"/>
              </a:rPr>
              <a:t>, S. (2018) </a:t>
            </a:r>
            <a:r>
              <a:rPr lang="en-AU" sz="600" i="1" dirty="0">
                <a:effectLst/>
                <a:latin typeface="Arial" panose="020B0604020202020204" pitchFamily="34" charset="0"/>
                <a:ea typeface="Calibri" panose="020F0502020204030204" pitchFamily="34" charset="0"/>
                <a:cs typeface="Times New Roman" panose="02020603050405020304" pitchFamily="18" charset="0"/>
              </a:rPr>
              <a:t>Higher education as self-formation</a:t>
            </a:r>
            <a:r>
              <a:rPr lang="en-AU" sz="600" dirty="0">
                <a:effectLst/>
                <a:latin typeface="Arial" panose="020B0604020202020204" pitchFamily="34" charset="0"/>
                <a:ea typeface="Calibri" panose="020F0502020204030204" pitchFamily="34" charset="0"/>
                <a:cs typeface="Times New Roman" panose="02020603050405020304" pitchFamily="18" charset="0"/>
              </a:rPr>
              <a:t>. Inaugural professorial lecture at the UCL Institute of Education. https:// www .</a:t>
            </a:r>
            <a:r>
              <a:rPr lang="en-AU" sz="600" dirty="0" err="1">
                <a:effectLst/>
                <a:latin typeface="Arial" panose="020B0604020202020204" pitchFamily="34" charset="0"/>
                <a:ea typeface="Calibri" panose="020F0502020204030204" pitchFamily="34" charset="0"/>
                <a:cs typeface="Times New Roman" panose="02020603050405020304" pitchFamily="18" charset="0"/>
              </a:rPr>
              <a:t>ucl</a:t>
            </a:r>
            <a:r>
              <a:rPr lang="en-AU" sz="600" dirty="0">
                <a:effectLst/>
                <a:latin typeface="Arial" panose="020B0604020202020204" pitchFamily="34" charset="0"/>
                <a:ea typeface="Calibri" panose="020F0502020204030204" pitchFamily="34" charset="0"/>
                <a:cs typeface="Times New Roman" panose="02020603050405020304" pitchFamily="18" charset="0"/>
              </a:rPr>
              <a:t> -</a:t>
            </a:r>
            <a:r>
              <a:rPr lang="en-AU" sz="600" dirty="0" err="1">
                <a:effectLst/>
                <a:latin typeface="Arial" panose="020B0604020202020204" pitchFamily="34" charset="0"/>
                <a:ea typeface="Calibri" panose="020F0502020204030204" pitchFamily="34" charset="0"/>
                <a:cs typeface="Times New Roman" panose="02020603050405020304" pitchFamily="18" charset="0"/>
              </a:rPr>
              <a:t>ioe</a:t>
            </a:r>
            <a:r>
              <a:rPr lang="en-AU" sz="600" dirty="0">
                <a:effectLst/>
                <a:latin typeface="Arial" panose="020B0604020202020204" pitchFamily="34" charset="0"/>
                <a:ea typeface="Calibri" panose="020F0502020204030204" pitchFamily="34" charset="0"/>
                <a:cs typeface="Times New Roman" panose="02020603050405020304" pitchFamily="18" charset="0"/>
              </a:rPr>
              <a:t> -press .com/ books/higher -education -and -lifelong -learning/ higher -education -as -a -process -of -self-formation/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err="1">
                <a:effectLst/>
                <a:latin typeface="Arial" panose="020B0604020202020204" pitchFamily="34" charset="0"/>
                <a:ea typeface="Calibri" panose="020F0502020204030204" pitchFamily="34" charset="0"/>
                <a:cs typeface="Times New Roman" panose="02020603050405020304" pitchFamily="18" charset="0"/>
              </a:rPr>
              <a:t>Marginson</a:t>
            </a:r>
            <a:r>
              <a:rPr lang="en-US" sz="600" dirty="0">
                <a:effectLst/>
                <a:latin typeface="Arial" panose="020B0604020202020204" pitchFamily="34" charset="0"/>
                <a:ea typeface="Calibri" panose="020F0502020204030204" pitchFamily="34" charset="0"/>
                <a:cs typeface="Times New Roman" panose="02020603050405020304" pitchFamily="18" charset="0"/>
              </a:rPr>
              <a:t>, S. (2023) Higher Education as student self-formation. Accessed 25 March 2023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https://www.elgaronline.com/edcollchap-oa/book/9781035307173/book-part-9781035307173-12.xml</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a:effectLst/>
                <a:latin typeface="Arial" panose="020B0604020202020204" pitchFamily="34" charset="0"/>
                <a:ea typeface="Calibri" panose="020F0502020204030204" pitchFamily="34" charset="0"/>
                <a:cs typeface="Times New Roman" panose="02020603050405020304" pitchFamily="18" charset="0"/>
              </a:rPr>
              <a:t>OECD (2020). Thailand’s Education System and Skills Imbalances: assessment and policy recommendations. Accessed 20 February 2023  </a:t>
            </a:r>
            <a:r>
              <a:rPr lang="en-AU"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https://one.oecd.org/document/ECO/WKP(2020)49/En/pdf</a:t>
            </a:r>
            <a:r>
              <a:rPr lang="en-AU"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err="1">
                <a:effectLst/>
                <a:latin typeface="Arial" panose="020B0604020202020204" pitchFamily="34" charset="0"/>
                <a:ea typeface="Calibri" panose="020F0502020204030204" pitchFamily="34" charset="0"/>
                <a:cs typeface="Times New Roman" panose="02020603050405020304" pitchFamily="18" charset="0"/>
              </a:rPr>
              <a:t>Puriwat</a:t>
            </a:r>
            <a:r>
              <a:rPr lang="en-AU" sz="600" dirty="0">
                <a:effectLst/>
                <a:latin typeface="Arial" panose="020B0604020202020204" pitchFamily="34" charset="0"/>
                <a:ea typeface="Calibri" panose="020F0502020204030204" pitchFamily="34" charset="0"/>
                <a:cs typeface="Times New Roman" panose="02020603050405020304" pitchFamily="18" charset="0"/>
              </a:rPr>
              <a:t>, W. &amp; </a:t>
            </a:r>
            <a:r>
              <a:rPr lang="en-AU" sz="600" dirty="0" err="1">
                <a:effectLst/>
                <a:latin typeface="Arial" panose="020B0604020202020204" pitchFamily="34" charset="0"/>
                <a:ea typeface="Calibri" panose="020F0502020204030204" pitchFamily="34" charset="0"/>
                <a:cs typeface="Times New Roman" panose="02020603050405020304" pitchFamily="18" charset="0"/>
              </a:rPr>
              <a:t>Tripopsakul</a:t>
            </a:r>
            <a:r>
              <a:rPr lang="en-AU" sz="600" dirty="0">
                <a:effectLst/>
                <a:latin typeface="Arial" panose="020B0604020202020204" pitchFamily="34" charset="0"/>
                <a:ea typeface="Calibri" panose="020F0502020204030204" pitchFamily="34" charset="0"/>
                <a:cs typeface="Times New Roman" panose="02020603050405020304" pitchFamily="18" charset="0"/>
              </a:rPr>
              <a:t>, S. (2020). Preparing for Industry 4.0 – Will youths have enough essential sills?: An Evidence from Thailand. </a:t>
            </a:r>
            <a:r>
              <a:rPr lang="en-AU" sz="600" i="1" dirty="0">
                <a:effectLst/>
                <a:latin typeface="Arial" panose="020B0604020202020204" pitchFamily="34" charset="0"/>
                <a:ea typeface="Calibri" panose="020F0502020204030204" pitchFamily="34" charset="0"/>
                <a:cs typeface="Times New Roman" panose="02020603050405020304" pitchFamily="18" charset="0"/>
              </a:rPr>
              <a:t>International Journal of Instruction, </a:t>
            </a:r>
            <a:r>
              <a:rPr lang="en-AU" sz="600" dirty="0">
                <a:effectLst/>
                <a:latin typeface="Arial" panose="020B0604020202020204" pitchFamily="34" charset="0"/>
                <a:ea typeface="Calibri" panose="020F0502020204030204" pitchFamily="34" charset="0"/>
                <a:cs typeface="Times New Roman" panose="02020603050405020304" pitchFamily="18" charset="0"/>
              </a:rPr>
              <a:t>Vol 13, No. 3, pp 89-104  E-ISSN: 1308-1470</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600" dirty="0" err="1">
                <a:effectLst/>
                <a:latin typeface="Arial" panose="020B0604020202020204" pitchFamily="34" charset="0"/>
                <a:ea typeface="Calibri" panose="020F0502020204030204" pitchFamily="34" charset="0"/>
                <a:cs typeface="Times New Roman" panose="02020603050405020304" pitchFamily="18" charset="0"/>
              </a:rPr>
              <a:t>Somabut</a:t>
            </a:r>
            <a:r>
              <a:rPr lang="en-AU" sz="600" dirty="0">
                <a:effectLst/>
                <a:latin typeface="Arial" panose="020B0604020202020204" pitchFamily="34" charset="0"/>
                <a:ea typeface="Calibri" panose="020F0502020204030204" pitchFamily="34" charset="0"/>
                <a:cs typeface="Times New Roman" panose="02020603050405020304" pitchFamily="18" charset="0"/>
              </a:rPr>
              <a:t>, A. &amp; </a:t>
            </a:r>
            <a:r>
              <a:rPr lang="en-AU" sz="600" dirty="0" err="1">
                <a:effectLst/>
                <a:latin typeface="Arial" panose="020B0604020202020204" pitchFamily="34" charset="0"/>
                <a:ea typeface="Calibri" panose="020F0502020204030204" pitchFamily="34" charset="0"/>
                <a:cs typeface="Times New Roman" panose="02020603050405020304" pitchFamily="18" charset="0"/>
              </a:rPr>
              <a:t>Tuamsuk</a:t>
            </a:r>
            <a:r>
              <a:rPr lang="en-AU" sz="600" dirty="0">
                <a:effectLst/>
                <a:latin typeface="Arial" panose="020B0604020202020204" pitchFamily="34" charset="0"/>
                <a:ea typeface="Calibri" panose="020F0502020204030204" pitchFamily="34" charset="0"/>
                <a:cs typeface="Times New Roman" panose="02020603050405020304" pitchFamily="18" charset="0"/>
              </a:rPr>
              <a:t>, K. (  ) Online Teaching and Learning Ecology in Thai Higher Education during the COVID-19 Pandemic. In </a:t>
            </a:r>
            <a:r>
              <a:rPr lang="en-AU" sz="600" i="1" dirty="0">
                <a:effectLst/>
                <a:latin typeface="Arial" panose="020B0604020202020204" pitchFamily="34" charset="0"/>
                <a:ea typeface="Calibri" panose="020F0502020204030204" pitchFamily="34" charset="0"/>
                <a:cs typeface="Times New Roman" panose="02020603050405020304" pitchFamily="18" charset="0"/>
              </a:rPr>
              <a:t>Higher Education - New Approaches to Accreditation, Digitalization, and Globalization in the Age... </a:t>
            </a:r>
            <a:r>
              <a:rPr lang="en-AU" sz="600" dirty="0">
                <a:effectLst/>
                <a:latin typeface="Arial" panose="020B0604020202020204" pitchFamily="34" charset="0"/>
                <a:ea typeface="Calibri" panose="020F0502020204030204" pitchFamily="34" charset="0"/>
                <a:cs typeface="Times New Roman" panose="02020603050405020304" pitchFamily="18" charset="0"/>
              </a:rPr>
              <a:t>DOI: </a:t>
            </a:r>
            <a:r>
              <a:rPr lang="en-AU"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http://dx.doi.org/10.5772/intechopen.100222</a:t>
            </a:r>
            <a:r>
              <a:rPr lang="en-AU" sz="600" dirty="0">
                <a:effectLst/>
                <a:latin typeface="Arial" panose="020B0604020202020204" pitchFamily="34" charset="0"/>
                <a:ea typeface="Calibri" panose="020F0502020204030204" pitchFamily="34" charset="0"/>
                <a:cs typeface="Times New Roman" panose="02020603050405020304" pitchFamily="18" charset="0"/>
              </a:rPr>
              <a:t>.</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Thailand 4.0  </a:t>
            </a:r>
            <a:r>
              <a:rPr lang="en-AU"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http://thaiembdc.org/wp-content/uploads/2017/03/thailand-4.0-11-1-e1489780904677.jpg</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err="1">
                <a:effectLst/>
                <a:latin typeface="Arial" panose="020B0604020202020204" pitchFamily="34" charset="0"/>
                <a:ea typeface="Calibri" panose="020F0502020204030204" pitchFamily="34" charset="0"/>
                <a:cs typeface="Times New Roman" panose="02020603050405020304" pitchFamily="18" charset="0"/>
              </a:rPr>
              <a:t>Vojnovski</a:t>
            </a:r>
            <a:r>
              <a:rPr lang="en-US" sz="600" dirty="0">
                <a:effectLst/>
                <a:latin typeface="Arial" panose="020B0604020202020204" pitchFamily="34" charset="0"/>
                <a:ea typeface="Calibri" panose="020F0502020204030204" pitchFamily="34" charset="0"/>
                <a:cs typeface="Times New Roman" panose="02020603050405020304" pitchFamily="18" charset="0"/>
              </a:rPr>
              <a:t>, T. (2022) 4 Truths of Human-</a:t>
            </a:r>
            <a:r>
              <a:rPr lang="en-US" sz="600" dirty="0" err="1">
                <a:effectLst/>
                <a:latin typeface="Arial" panose="020B0604020202020204" pitchFamily="34" charset="0"/>
                <a:ea typeface="Calibri" panose="020F0502020204030204" pitchFamily="34" charset="0"/>
                <a:cs typeface="Times New Roman" panose="02020603050405020304" pitchFamily="18" charset="0"/>
              </a:rPr>
              <a:t>Centred</a:t>
            </a:r>
            <a:r>
              <a:rPr lang="en-US" sz="600" dirty="0">
                <a:effectLst/>
                <a:latin typeface="Arial" panose="020B0604020202020204" pitchFamily="34" charset="0"/>
                <a:ea typeface="Calibri" panose="020F0502020204030204" pitchFamily="34" charset="0"/>
                <a:cs typeface="Times New Roman" panose="02020603050405020304" pitchFamily="18" charset="0"/>
              </a:rPr>
              <a:t> Learning Design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https://elearningindustry.com/truths-of-human-centered-learning-design</a:t>
            </a: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600" dirty="0" err="1">
                <a:effectLst/>
                <a:latin typeface="Arial" panose="020B0604020202020204" pitchFamily="34" charset="0"/>
                <a:ea typeface="Calibri" panose="020F0502020204030204" pitchFamily="34" charset="0"/>
                <a:cs typeface="Times New Roman" panose="02020603050405020304" pitchFamily="18" charset="0"/>
              </a:rPr>
              <a:t>Whitchurch</a:t>
            </a:r>
            <a:r>
              <a:rPr lang="en-US" sz="600" dirty="0">
                <a:effectLst/>
                <a:latin typeface="Arial" panose="020B0604020202020204" pitchFamily="34" charset="0"/>
                <a:ea typeface="Calibri" panose="020F0502020204030204" pitchFamily="34" charset="0"/>
                <a:cs typeface="Times New Roman" panose="02020603050405020304" pitchFamily="18" charset="0"/>
              </a:rPr>
              <a:t>, C. (2015). The Rise of </a:t>
            </a:r>
            <a:r>
              <a:rPr lang="en-US" sz="600" i="1" dirty="0">
                <a:effectLst/>
                <a:latin typeface="Arial" panose="020B0604020202020204" pitchFamily="34" charset="0"/>
                <a:ea typeface="Calibri" panose="020F0502020204030204" pitchFamily="34" charset="0"/>
                <a:cs typeface="Times New Roman" panose="02020603050405020304" pitchFamily="18" charset="0"/>
              </a:rPr>
              <a:t>Third Space</a:t>
            </a:r>
            <a:r>
              <a:rPr lang="en-US" sz="600" dirty="0">
                <a:effectLst/>
                <a:latin typeface="Arial" panose="020B0604020202020204" pitchFamily="34" charset="0"/>
                <a:ea typeface="Calibri" panose="020F0502020204030204" pitchFamily="34" charset="0"/>
                <a:cs typeface="Times New Roman" panose="02020603050405020304" pitchFamily="18" charset="0"/>
              </a:rPr>
              <a:t> Professionals: Paradoxes and Dilemmas. In: </a:t>
            </a:r>
            <a:r>
              <a:rPr lang="en-US" sz="600" dirty="0" err="1">
                <a:effectLst/>
                <a:latin typeface="Arial" panose="020B0604020202020204" pitchFamily="34" charset="0"/>
                <a:ea typeface="Calibri" panose="020F0502020204030204" pitchFamily="34" charset="0"/>
                <a:cs typeface="Times New Roman" panose="02020603050405020304" pitchFamily="18" charset="0"/>
              </a:rPr>
              <a:t>Teichler</a:t>
            </a:r>
            <a:r>
              <a:rPr lang="en-US" sz="600" dirty="0">
                <a:effectLst/>
                <a:latin typeface="Arial" panose="020B0604020202020204" pitchFamily="34" charset="0"/>
                <a:ea typeface="Calibri" panose="020F0502020204030204" pitchFamily="34" charset="0"/>
                <a:cs typeface="Times New Roman" panose="02020603050405020304" pitchFamily="18" charset="0"/>
              </a:rPr>
              <a:t>, U., Cummings, W. (eds) Forming, Recruiting and Managing the Academic Profession. The Changing Academy – The Changing Academic Profession in International Comparative Perspective, vol 14. Springer, Cham. </a:t>
            </a:r>
            <a:r>
              <a:rPr lang="en-US" sz="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https://doi.org/10.1007/978-3-319-16080-1_5</a:t>
            </a:r>
            <a:endParaRPr lang="en-AU" sz="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600" dirty="0"/>
          </a:p>
        </p:txBody>
      </p:sp>
    </p:spTree>
    <p:extLst>
      <p:ext uri="{BB962C8B-B14F-4D97-AF65-F5344CB8AC3E}">
        <p14:creationId xmlns:p14="http://schemas.microsoft.com/office/powerpoint/2010/main" val="157581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2567-57A4-3A86-6275-4009C179E400}"/>
              </a:ext>
            </a:extLst>
          </p:cNvPr>
          <p:cNvSpPr>
            <a:spLocks noGrp="1"/>
          </p:cNvSpPr>
          <p:nvPr>
            <p:ph type="title"/>
          </p:nvPr>
        </p:nvSpPr>
        <p:spPr>
          <a:xfrm>
            <a:off x="414970" y="324062"/>
            <a:ext cx="10738805" cy="1180889"/>
          </a:xfrm>
        </p:spPr>
        <p:txBody>
          <a:bodyPr/>
          <a:lstStyle/>
          <a:p>
            <a:r>
              <a:rPr lang="en-US" dirty="0"/>
              <a:t>Where is James Cook University ? </a:t>
            </a:r>
            <a:endParaRPr lang="en-AU" dirty="0"/>
          </a:p>
        </p:txBody>
      </p:sp>
      <p:pic>
        <p:nvPicPr>
          <p:cNvPr id="17" name="Picture 16">
            <a:extLst>
              <a:ext uri="{FF2B5EF4-FFF2-40B4-BE49-F238E27FC236}">
                <a16:creationId xmlns:a16="http://schemas.microsoft.com/office/drawing/2014/main" id="{27C589A2-42A9-70BE-44B6-792773E2EF29}"/>
              </a:ext>
            </a:extLst>
          </p:cNvPr>
          <p:cNvPicPr>
            <a:picLocks noChangeAspect="1"/>
          </p:cNvPicPr>
          <p:nvPr/>
        </p:nvPicPr>
        <p:blipFill>
          <a:blip r:embed="rId2"/>
          <a:stretch>
            <a:fillRect/>
          </a:stretch>
        </p:blipFill>
        <p:spPr>
          <a:xfrm>
            <a:off x="759112" y="1357418"/>
            <a:ext cx="4046621" cy="5020135"/>
          </a:xfrm>
          <a:prstGeom prst="rect">
            <a:avLst/>
          </a:prstGeom>
        </p:spPr>
      </p:pic>
      <p:pic>
        <p:nvPicPr>
          <p:cNvPr id="19" name="Picture 18">
            <a:extLst>
              <a:ext uri="{FF2B5EF4-FFF2-40B4-BE49-F238E27FC236}">
                <a16:creationId xmlns:a16="http://schemas.microsoft.com/office/drawing/2014/main" id="{B3E80E52-DFD4-CDA6-C7A1-1DC727FEC530}"/>
              </a:ext>
            </a:extLst>
          </p:cNvPr>
          <p:cNvPicPr>
            <a:picLocks noChangeAspect="1"/>
          </p:cNvPicPr>
          <p:nvPr/>
        </p:nvPicPr>
        <p:blipFill>
          <a:blip r:embed="rId3"/>
          <a:stretch>
            <a:fillRect/>
          </a:stretch>
        </p:blipFill>
        <p:spPr>
          <a:xfrm>
            <a:off x="1751535" y="2880752"/>
            <a:ext cx="337307" cy="355599"/>
          </a:xfrm>
          <a:prstGeom prst="rect">
            <a:avLst/>
          </a:prstGeom>
        </p:spPr>
      </p:pic>
      <p:pic>
        <p:nvPicPr>
          <p:cNvPr id="20" name="Picture 19">
            <a:extLst>
              <a:ext uri="{FF2B5EF4-FFF2-40B4-BE49-F238E27FC236}">
                <a16:creationId xmlns:a16="http://schemas.microsoft.com/office/drawing/2014/main" id="{1D185ACE-25FE-E56A-D6AB-49CC5AA5013F}"/>
              </a:ext>
            </a:extLst>
          </p:cNvPr>
          <p:cNvPicPr>
            <a:picLocks noChangeAspect="1"/>
          </p:cNvPicPr>
          <p:nvPr/>
        </p:nvPicPr>
        <p:blipFill>
          <a:blip r:embed="rId3"/>
          <a:stretch>
            <a:fillRect/>
          </a:stretch>
        </p:blipFill>
        <p:spPr>
          <a:xfrm>
            <a:off x="1735281" y="3448018"/>
            <a:ext cx="337307" cy="355599"/>
          </a:xfrm>
          <a:prstGeom prst="rect">
            <a:avLst/>
          </a:prstGeom>
        </p:spPr>
      </p:pic>
      <p:pic>
        <p:nvPicPr>
          <p:cNvPr id="21" name="Picture 20">
            <a:extLst>
              <a:ext uri="{FF2B5EF4-FFF2-40B4-BE49-F238E27FC236}">
                <a16:creationId xmlns:a16="http://schemas.microsoft.com/office/drawing/2014/main" id="{EE59F685-8741-BF64-7FA2-F1BF6AB7B388}"/>
              </a:ext>
            </a:extLst>
          </p:cNvPr>
          <p:cNvPicPr>
            <a:picLocks noChangeAspect="1"/>
          </p:cNvPicPr>
          <p:nvPr/>
        </p:nvPicPr>
        <p:blipFill>
          <a:blip r:embed="rId3"/>
          <a:stretch>
            <a:fillRect/>
          </a:stretch>
        </p:blipFill>
        <p:spPr>
          <a:xfrm>
            <a:off x="3063868" y="5322782"/>
            <a:ext cx="337307" cy="355599"/>
          </a:xfrm>
          <a:prstGeom prst="rect">
            <a:avLst/>
          </a:prstGeom>
        </p:spPr>
      </p:pic>
      <p:pic>
        <p:nvPicPr>
          <p:cNvPr id="25" name="Picture 24">
            <a:extLst>
              <a:ext uri="{FF2B5EF4-FFF2-40B4-BE49-F238E27FC236}">
                <a16:creationId xmlns:a16="http://schemas.microsoft.com/office/drawing/2014/main" id="{ED51E5D7-B376-A55F-6035-CF38D43FF119}"/>
              </a:ext>
            </a:extLst>
          </p:cNvPr>
          <p:cNvPicPr>
            <a:picLocks noChangeAspect="1"/>
          </p:cNvPicPr>
          <p:nvPr/>
        </p:nvPicPr>
        <p:blipFill>
          <a:blip r:embed="rId4"/>
          <a:stretch>
            <a:fillRect/>
          </a:stretch>
        </p:blipFill>
        <p:spPr>
          <a:xfrm>
            <a:off x="7048497" y="4004499"/>
            <a:ext cx="3791097" cy="2464034"/>
          </a:xfrm>
          <a:prstGeom prst="rect">
            <a:avLst/>
          </a:prstGeom>
        </p:spPr>
      </p:pic>
      <p:pic>
        <p:nvPicPr>
          <p:cNvPr id="26" name="Picture 25">
            <a:extLst>
              <a:ext uri="{FF2B5EF4-FFF2-40B4-BE49-F238E27FC236}">
                <a16:creationId xmlns:a16="http://schemas.microsoft.com/office/drawing/2014/main" id="{6C15BC58-47C3-802A-3601-DA41CFBAD683}"/>
              </a:ext>
            </a:extLst>
          </p:cNvPr>
          <p:cNvPicPr>
            <a:picLocks noChangeAspect="1"/>
          </p:cNvPicPr>
          <p:nvPr/>
        </p:nvPicPr>
        <p:blipFill>
          <a:blip r:embed="rId3"/>
          <a:stretch>
            <a:fillRect/>
          </a:stretch>
        </p:blipFill>
        <p:spPr>
          <a:xfrm>
            <a:off x="7302307" y="4293371"/>
            <a:ext cx="228985" cy="241403"/>
          </a:xfrm>
          <a:prstGeom prst="rect">
            <a:avLst/>
          </a:prstGeom>
        </p:spPr>
      </p:pic>
      <p:pic>
        <p:nvPicPr>
          <p:cNvPr id="32" name="Picture 31">
            <a:extLst>
              <a:ext uri="{FF2B5EF4-FFF2-40B4-BE49-F238E27FC236}">
                <a16:creationId xmlns:a16="http://schemas.microsoft.com/office/drawing/2014/main" id="{93473CEE-9F82-7092-5516-9932CADE0CE7}"/>
              </a:ext>
            </a:extLst>
          </p:cNvPr>
          <p:cNvPicPr>
            <a:picLocks noChangeAspect="1"/>
          </p:cNvPicPr>
          <p:nvPr/>
        </p:nvPicPr>
        <p:blipFill>
          <a:blip r:embed="rId5"/>
          <a:stretch>
            <a:fillRect/>
          </a:stretch>
        </p:blipFill>
        <p:spPr>
          <a:xfrm>
            <a:off x="5012267" y="1350363"/>
            <a:ext cx="6642165" cy="2404538"/>
          </a:xfrm>
          <a:prstGeom prst="rect">
            <a:avLst/>
          </a:prstGeom>
        </p:spPr>
      </p:pic>
    </p:spTree>
    <p:extLst>
      <p:ext uri="{BB962C8B-B14F-4D97-AF65-F5344CB8AC3E}">
        <p14:creationId xmlns:p14="http://schemas.microsoft.com/office/powerpoint/2010/main" val="6199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331A-2777-80EA-E236-ACF899886858}"/>
              </a:ext>
            </a:extLst>
          </p:cNvPr>
          <p:cNvSpPr>
            <a:spLocks noGrp="1"/>
          </p:cNvSpPr>
          <p:nvPr>
            <p:ph type="title"/>
          </p:nvPr>
        </p:nvSpPr>
        <p:spPr>
          <a:xfrm>
            <a:off x="569141" y="264266"/>
            <a:ext cx="10738805" cy="1180889"/>
          </a:xfrm>
        </p:spPr>
        <p:txBody>
          <a:bodyPr/>
          <a:lstStyle/>
          <a:p>
            <a:r>
              <a:rPr lang="en-US" dirty="0"/>
              <a:t>Research-intensive universities – commonalities (JCU and </a:t>
            </a:r>
            <a:r>
              <a:rPr lang="en-US" dirty="0" err="1"/>
              <a:t>Walailak</a:t>
            </a:r>
            <a:r>
              <a:rPr lang="en-US" dirty="0"/>
              <a:t>)</a:t>
            </a:r>
            <a:endParaRPr lang="en-AU" dirty="0"/>
          </a:p>
        </p:txBody>
      </p:sp>
      <p:sp>
        <p:nvSpPr>
          <p:cNvPr id="3" name="Content Placeholder 2">
            <a:extLst>
              <a:ext uri="{FF2B5EF4-FFF2-40B4-BE49-F238E27FC236}">
                <a16:creationId xmlns:a16="http://schemas.microsoft.com/office/drawing/2014/main" id="{06FDD4E8-4781-9D51-9938-B78DA25024E7}"/>
              </a:ext>
            </a:extLst>
          </p:cNvPr>
          <p:cNvSpPr>
            <a:spLocks noGrp="1"/>
          </p:cNvSpPr>
          <p:nvPr>
            <p:ph sz="half" idx="1"/>
          </p:nvPr>
        </p:nvSpPr>
        <p:spPr>
          <a:xfrm>
            <a:off x="569141" y="1845669"/>
            <a:ext cx="5181600" cy="4351338"/>
          </a:xfrm>
        </p:spPr>
        <p:txBody>
          <a:bodyPr/>
          <a:lstStyle/>
          <a:p>
            <a:r>
              <a:rPr lang="en-US" sz="2000" dirty="0"/>
              <a:t>A strong </a:t>
            </a:r>
            <a:r>
              <a:rPr lang="en-US" sz="2000" b="1" dirty="0"/>
              <a:t>research culture </a:t>
            </a:r>
            <a:r>
              <a:rPr lang="en-US" sz="2000" dirty="0"/>
              <a:t>– scholarship, grants and facilities </a:t>
            </a:r>
          </a:p>
          <a:p>
            <a:r>
              <a:rPr lang="en-US" sz="2000" dirty="0"/>
              <a:t>A focus on </a:t>
            </a:r>
            <a:r>
              <a:rPr lang="en-US" sz="2000" b="1" dirty="0"/>
              <a:t>innovation and creativity </a:t>
            </a:r>
            <a:r>
              <a:rPr lang="en-US" sz="2000" dirty="0"/>
              <a:t>– track record and impact	</a:t>
            </a:r>
          </a:p>
          <a:p>
            <a:r>
              <a:rPr lang="en-US" sz="2000" b="1" dirty="0"/>
              <a:t>Academic excellence </a:t>
            </a:r>
            <a:r>
              <a:rPr lang="en-US" sz="2000" dirty="0"/>
              <a:t>– </a:t>
            </a:r>
            <a:r>
              <a:rPr lang="en-US" sz="2000" dirty="0" err="1"/>
              <a:t>rigour</a:t>
            </a:r>
            <a:r>
              <a:rPr lang="en-US" sz="2000" dirty="0"/>
              <a:t>, and top talent</a:t>
            </a:r>
          </a:p>
          <a:p>
            <a:r>
              <a:rPr lang="en-US" sz="2000" b="1" dirty="0"/>
              <a:t>Knowledge dissemination and collaboration </a:t>
            </a:r>
            <a:r>
              <a:rPr lang="en-US" sz="2000" dirty="0"/>
              <a:t>– conferences, publications, partnerships, institutes </a:t>
            </a:r>
          </a:p>
          <a:p>
            <a:r>
              <a:rPr lang="en-US" sz="2000" b="1" dirty="0"/>
              <a:t>Reputation and impact </a:t>
            </a:r>
            <a:r>
              <a:rPr lang="en-US" sz="2000" dirty="0"/>
              <a:t>– national and international – rankings, status</a:t>
            </a:r>
          </a:p>
          <a:p>
            <a:endParaRPr lang="en-AU" dirty="0"/>
          </a:p>
        </p:txBody>
      </p:sp>
      <p:sp>
        <p:nvSpPr>
          <p:cNvPr id="4" name="Content Placeholder 3">
            <a:extLst>
              <a:ext uri="{FF2B5EF4-FFF2-40B4-BE49-F238E27FC236}">
                <a16:creationId xmlns:a16="http://schemas.microsoft.com/office/drawing/2014/main" id="{D7A4440F-020D-6410-C792-DC03939AE746}"/>
              </a:ext>
            </a:extLst>
          </p:cNvPr>
          <p:cNvSpPr>
            <a:spLocks noGrp="1"/>
          </p:cNvSpPr>
          <p:nvPr>
            <p:ph sz="half" idx="2"/>
          </p:nvPr>
        </p:nvSpPr>
        <p:spPr>
          <a:xfrm>
            <a:off x="5750741" y="1699993"/>
            <a:ext cx="5943600" cy="4346421"/>
          </a:xfrm>
        </p:spPr>
        <p:txBody>
          <a:bodyPr/>
          <a:lstStyle/>
          <a:p>
            <a:r>
              <a:rPr lang="en-US" sz="2000" dirty="0"/>
              <a:t>Opportunity for </a:t>
            </a:r>
            <a:r>
              <a:rPr lang="en-US" sz="2000" b="1" dirty="0"/>
              <a:t>research-teaching nexus </a:t>
            </a:r>
            <a:r>
              <a:rPr lang="en-US" sz="2000" dirty="0"/>
              <a:t>– invitation for students and others to be engaged in research, relevant and cutting-edge research integrated into subjects and courses.</a:t>
            </a:r>
          </a:p>
          <a:p>
            <a:r>
              <a:rPr lang="en-US" sz="2000" dirty="0"/>
              <a:t>Opportunity to </a:t>
            </a:r>
            <a:r>
              <a:rPr lang="en-US" sz="2000" b="1" dirty="0"/>
              <a:t>take advantage of technologies and creativity </a:t>
            </a:r>
            <a:r>
              <a:rPr lang="en-US" sz="2000" dirty="0"/>
              <a:t>to challenge knowledge and the ‘expert’ delivery of content and skills.</a:t>
            </a:r>
          </a:p>
          <a:p>
            <a:r>
              <a:rPr lang="en-US" sz="2000" dirty="0"/>
              <a:t>Opportunity to </a:t>
            </a:r>
            <a:r>
              <a:rPr lang="en-US" sz="2000" b="1" dirty="0"/>
              <a:t>contribute to economy </a:t>
            </a:r>
            <a:r>
              <a:rPr lang="en-US" sz="2000" dirty="0"/>
              <a:t>and </a:t>
            </a:r>
            <a:r>
              <a:rPr lang="en-US" sz="2000" b="1" dirty="0"/>
              <a:t>drivers for advancement </a:t>
            </a:r>
            <a:r>
              <a:rPr lang="en-US" sz="2000" dirty="0"/>
              <a:t>in students’ capabilities and skill development.</a:t>
            </a:r>
          </a:p>
          <a:p>
            <a:r>
              <a:rPr lang="en-US" sz="2000" dirty="0"/>
              <a:t>Opportunity for </a:t>
            </a:r>
            <a:r>
              <a:rPr lang="en-US" sz="2000" b="1" dirty="0"/>
              <a:t>communities and industries</a:t>
            </a:r>
            <a:r>
              <a:rPr lang="en-US" sz="2000" dirty="0"/>
              <a:t> to be co-joint educators</a:t>
            </a:r>
          </a:p>
          <a:p>
            <a:endParaRPr lang="en-US" sz="2000" dirty="0"/>
          </a:p>
          <a:p>
            <a:pPr marL="0" indent="0">
              <a:buNone/>
            </a:pPr>
            <a:r>
              <a:rPr lang="en-US" sz="2000" b="1" i="1" dirty="0">
                <a:solidFill>
                  <a:schemeClr val="accent1">
                    <a:lumMod val="75000"/>
                  </a:schemeClr>
                </a:solidFill>
              </a:rPr>
              <a:t>Reflect for a moment – do these fit with your current roles as educators? </a:t>
            </a:r>
          </a:p>
          <a:p>
            <a:endParaRPr lang="en-AU" sz="2000" dirty="0"/>
          </a:p>
        </p:txBody>
      </p:sp>
    </p:spTree>
    <p:extLst>
      <p:ext uri="{BB962C8B-B14F-4D97-AF65-F5344CB8AC3E}">
        <p14:creationId xmlns:p14="http://schemas.microsoft.com/office/powerpoint/2010/main" val="298746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1C47-6FD1-2D4C-B700-0B64D7630EB0}"/>
              </a:ext>
            </a:extLst>
          </p:cNvPr>
          <p:cNvSpPr>
            <a:spLocks noGrp="1"/>
          </p:cNvSpPr>
          <p:nvPr>
            <p:ph type="title"/>
          </p:nvPr>
        </p:nvSpPr>
        <p:spPr>
          <a:xfrm>
            <a:off x="614995" y="139805"/>
            <a:ext cx="10738805" cy="1108061"/>
          </a:xfrm>
        </p:spPr>
        <p:txBody>
          <a:bodyPr/>
          <a:lstStyle/>
          <a:p>
            <a:r>
              <a:rPr lang="en-US" dirty="0"/>
              <a:t>What is the disruptive era in Education?</a:t>
            </a:r>
            <a:endParaRPr lang="en-AU" dirty="0"/>
          </a:p>
        </p:txBody>
      </p:sp>
      <p:sp>
        <p:nvSpPr>
          <p:cNvPr id="3" name="Content Placeholder 2">
            <a:extLst>
              <a:ext uri="{FF2B5EF4-FFF2-40B4-BE49-F238E27FC236}">
                <a16:creationId xmlns:a16="http://schemas.microsoft.com/office/drawing/2014/main" id="{5FDC6C37-26A7-D9EB-C1F9-3F1584AD344B}"/>
              </a:ext>
            </a:extLst>
          </p:cNvPr>
          <p:cNvSpPr>
            <a:spLocks noGrp="1"/>
          </p:cNvSpPr>
          <p:nvPr>
            <p:ph idx="1"/>
          </p:nvPr>
        </p:nvSpPr>
        <p:spPr>
          <a:xfrm>
            <a:off x="496461" y="839295"/>
            <a:ext cx="10738805" cy="4251059"/>
          </a:xfrm>
        </p:spPr>
        <p:txBody>
          <a:bodyPr/>
          <a:lstStyle/>
          <a:p>
            <a:pPr algn="l">
              <a:buFont typeface="+mj-lt"/>
              <a:buAutoNum type="arabicPeriod"/>
            </a:pPr>
            <a:r>
              <a:rPr lang="en-US" sz="1800" b="1" i="0" dirty="0">
                <a:solidFill>
                  <a:srgbClr val="374151"/>
                </a:solidFill>
                <a:effectLst/>
              </a:rPr>
              <a:t>Flexible and Online Learning</a:t>
            </a:r>
            <a:r>
              <a:rPr lang="en-US" sz="1800" b="0" i="0" dirty="0">
                <a:solidFill>
                  <a:srgbClr val="374151"/>
                </a:solidFill>
                <a:effectLst/>
              </a:rPr>
              <a:t>: With the development of new technology and the widespread availability of high-speed internet, learners can now access educational content from anywhere in the world at any time. This has brought education  to be more accessible and affordable, breaking down barriers to education for learners who would otherwise be unable to access traditional brick-and-mortar institutions.</a:t>
            </a:r>
          </a:p>
          <a:p>
            <a:pPr algn="l">
              <a:buFont typeface="+mj-lt"/>
              <a:buAutoNum type="arabicPeriod"/>
            </a:pPr>
            <a:r>
              <a:rPr lang="en-US" sz="1800" b="1" i="0" dirty="0">
                <a:solidFill>
                  <a:srgbClr val="374151"/>
                </a:solidFill>
                <a:effectLst/>
              </a:rPr>
              <a:t>Personalised Learning</a:t>
            </a:r>
            <a:r>
              <a:rPr lang="en-US" sz="1800" b="0" i="0" dirty="0">
                <a:solidFill>
                  <a:srgbClr val="374151"/>
                </a:solidFill>
                <a:effectLst/>
              </a:rPr>
              <a:t>: Instead of a one-size-fits-all approach, personalised learning uses technology and data to tailor instruction to individual students' needs and preferences. This can allow students to learn at their own pace, focus on areas they find challenging, and build on their strengths.</a:t>
            </a:r>
          </a:p>
          <a:p>
            <a:pPr algn="l">
              <a:buFont typeface="+mj-lt"/>
              <a:buAutoNum type="arabicPeriod"/>
            </a:pPr>
            <a:r>
              <a:rPr lang="en-US" sz="1800" b="1" i="0" dirty="0">
                <a:solidFill>
                  <a:srgbClr val="374151"/>
                </a:solidFill>
                <a:effectLst/>
              </a:rPr>
              <a:t>Technologies, AI, automation, innovation, start ups</a:t>
            </a:r>
            <a:r>
              <a:rPr lang="en-US" sz="1800" b="0" i="0" dirty="0">
                <a:solidFill>
                  <a:srgbClr val="374151"/>
                </a:solidFill>
                <a:effectLst/>
              </a:rPr>
              <a:t>: The </a:t>
            </a:r>
            <a:r>
              <a:rPr lang="en-US" sz="1800" dirty="0">
                <a:solidFill>
                  <a:srgbClr val="374151"/>
                </a:solidFill>
              </a:rPr>
              <a:t>rise of </a:t>
            </a:r>
            <a:r>
              <a:rPr lang="en-US" sz="1800" b="0" i="0" dirty="0">
                <a:solidFill>
                  <a:srgbClr val="374151"/>
                </a:solidFill>
                <a:effectLst/>
              </a:rPr>
              <a:t>technology to transform the way we learn and teach, providing new tools, resources, and platforms to support education. Artificial Intelligence platforms (e.g. Chat GPT) are accessible as content creators and will transform assessment methods, and in the future challenge some qualifications that rely on recall of knowledge.  The speed at which technologies are advancing content and curriculum is quicker than it is taught in subjects and courses at schools and universities. Start ups and entrepreneurial activity is business as usual in higher education. </a:t>
            </a:r>
          </a:p>
          <a:p>
            <a:pPr algn="l">
              <a:buFont typeface="+mj-lt"/>
              <a:buAutoNum type="arabicPeriod"/>
            </a:pPr>
            <a:r>
              <a:rPr lang="en-US" sz="1800" b="1" i="0" dirty="0">
                <a:solidFill>
                  <a:srgbClr val="374151"/>
                </a:solidFill>
                <a:effectLst/>
              </a:rPr>
              <a:t>Lifetime Learning</a:t>
            </a:r>
            <a:r>
              <a:rPr lang="en-US" sz="1800" b="0" i="0" dirty="0">
                <a:solidFill>
                  <a:srgbClr val="374151"/>
                </a:solidFill>
                <a:effectLst/>
              </a:rPr>
              <a:t>: Learners need to be able to adapt to new challenges and opportunities throughout their lives. This has led to a shift towards a more flexible, agile approach to education that emphasizes skills development, continuous learning, and upskilling throughout one's career.</a:t>
            </a:r>
          </a:p>
          <a:p>
            <a:pPr algn="l">
              <a:buFont typeface="+mj-lt"/>
              <a:buAutoNum type="arabicPeriod"/>
            </a:pPr>
            <a:r>
              <a:rPr lang="en-US" sz="1800" b="1" dirty="0">
                <a:solidFill>
                  <a:srgbClr val="374151"/>
                </a:solidFill>
              </a:rPr>
              <a:t>Humanness cannot be replaced:</a:t>
            </a:r>
            <a:r>
              <a:rPr lang="en-US" sz="1800" dirty="0">
                <a:solidFill>
                  <a:srgbClr val="374151"/>
                </a:solidFill>
              </a:rPr>
              <a:t> the role of humans in education and work is redefined but more important in the digital era, particularly cognitive and social skills.</a:t>
            </a:r>
            <a:endParaRPr lang="en-US" sz="1800" b="1" i="0" dirty="0">
              <a:solidFill>
                <a:srgbClr val="374151"/>
              </a:solidFill>
              <a:effectLst/>
            </a:endParaRPr>
          </a:p>
          <a:p>
            <a:pPr marL="0" indent="0">
              <a:buNone/>
            </a:pPr>
            <a:endParaRPr lang="en-AU" sz="1800" dirty="0"/>
          </a:p>
        </p:txBody>
      </p:sp>
    </p:spTree>
    <p:extLst>
      <p:ext uri="{BB962C8B-B14F-4D97-AF65-F5344CB8AC3E}">
        <p14:creationId xmlns:p14="http://schemas.microsoft.com/office/powerpoint/2010/main" val="21878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B8DA-A393-6306-8F28-B0C2677CC85F}"/>
              </a:ext>
            </a:extLst>
          </p:cNvPr>
          <p:cNvSpPr>
            <a:spLocks noGrp="1"/>
          </p:cNvSpPr>
          <p:nvPr>
            <p:ph type="title"/>
          </p:nvPr>
        </p:nvSpPr>
        <p:spPr>
          <a:xfrm>
            <a:off x="445661" y="235494"/>
            <a:ext cx="11441538" cy="1108061"/>
          </a:xfrm>
        </p:spPr>
        <p:txBody>
          <a:bodyPr/>
          <a:lstStyle/>
          <a:p>
            <a:r>
              <a:rPr lang="en-US" dirty="0"/>
              <a:t>Thailand 4.0 – what does it mean for educators?</a:t>
            </a:r>
            <a:endParaRPr lang="en-AU" dirty="0"/>
          </a:p>
        </p:txBody>
      </p:sp>
      <p:pic>
        <p:nvPicPr>
          <p:cNvPr id="4" name="Content Placeholder 3">
            <a:extLst>
              <a:ext uri="{FF2B5EF4-FFF2-40B4-BE49-F238E27FC236}">
                <a16:creationId xmlns:a16="http://schemas.microsoft.com/office/drawing/2014/main" id="{2DBB943D-C571-2051-0C83-B913C9FC454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853" y="1093637"/>
            <a:ext cx="5161213" cy="5312569"/>
          </a:xfrm>
          <a:prstGeom prst="rect">
            <a:avLst/>
          </a:prstGeom>
          <a:noFill/>
          <a:ln>
            <a:noFill/>
          </a:ln>
        </p:spPr>
      </p:pic>
      <p:sp>
        <p:nvSpPr>
          <p:cNvPr id="5" name="TextBox 4">
            <a:extLst>
              <a:ext uri="{FF2B5EF4-FFF2-40B4-BE49-F238E27FC236}">
                <a16:creationId xmlns:a16="http://schemas.microsoft.com/office/drawing/2014/main" id="{F4C9C145-7257-A97F-9033-ECCC5148ABB8}"/>
              </a:ext>
            </a:extLst>
          </p:cNvPr>
          <p:cNvSpPr txBox="1"/>
          <p:nvPr/>
        </p:nvSpPr>
        <p:spPr>
          <a:xfrm>
            <a:off x="6113572" y="1167038"/>
            <a:ext cx="5773627" cy="545546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OECD Economics Report 2021 – Thailand’s Education System and Skills Imbalances</a:t>
            </a:r>
          </a:p>
          <a:p>
            <a:r>
              <a:rPr lang="en-US" u="sng" dirty="0">
                <a:latin typeface="Arial" panose="020B0604020202020204" pitchFamily="34" charset="0"/>
                <a:cs typeface="Arial" panose="020B0604020202020204" pitchFamily="34" charset="0"/>
              </a:rPr>
              <a:t>Recommends:</a:t>
            </a:r>
          </a:p>
          <a:p>
            <a:endParaRPr lang="en-AU" dirty="0">
              <a:latin typeface="Arial" panose="020B0604020202020204" pitchFamily="34" charset="0"/>
              <a:cs typeface="Arial" panose="020B0604020202020204" pitchFamily="34" charset="0"/>
            </a:endParaRPr>
          </a:p>
          <a:p>
            <a:pPr>
              <a:lnSpc>
                <a:spcPct val="107000"/>
              </a:lnSpc>
              <a:spcAft>
                <a:spcPts val="800"/>
              </a:spcAft>
            </a:pPr>
            <a:r>
              <a:rPr lang="en-AU" b="1" dirty="0">
                <a:latin typeface="Arial" panose="020B0604020202020204" pitchFamily="34" charset="0"/>
                <a:ea typeface="Calibri" panose="020F0502020204030204" pitchFamily="34" charset="0"/>
                <a:cs typeface="Arial" panose="020B0604020202020204" pitchFamily="34" charset="0"/>
              </a:rPr>
              <a:t>S</a:t>
            </a:r>
            <a:r>
              <a:rPr lang="en-AU" sz="1800" b="1" dirty="0">
                <a:effectLst/>
                <a:latin typeface="Arial" panose="020B0604020202020204" pitchFamily="34" charset="0"/>
                <a:ea typeface="Calibri" panose="020F0502020204030204" pitchFamily="34" charset="0"/>
                <a:cs typeface="Arial" panose="020B0604020202020204" pitchFamily="34" charset="0"/>
              </a:rPr>
              <a:t>kills development as the driver for Thailand 4.0</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800" dirty="0">
                <a:effectLst/>
                <a:latin typeface="Arial" panose="020B0604020202020204" pitchFamily="34" charset="0"/>
                <a:ea typeface="Calibri" panose="020F0502020204030204" pitchFamily="34" charset="0"/>
                <a:cs typeface="Arial" panose="020B0604020202020204" pitchFamily="34" charset="0"/>
              </a:rPr>
              <a:t>Continue efforts to …strengthen the alignment between their study offers and “Thailand 4.0” while </a:t>
            </a:r>
            <a:r>
              <a:rPr lang="en-AU"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modernising teaching methods.</a:t>
            </a:r>
            <a:r>
              <a:rPr lang="en-AU"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AU"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dirty="0">
                <a:latin typeface="Arial" panose="020B0604020202020204" pitchFamily="34" charset="0"/>
                <a:ea typeface="Calibri" panose="020F0502020204030204" pitchFamily="34" charset="0"/>
                <a:cs typeface="Arial" panose="020B0604020202020204" pitchFamily="34" charset="0"/>
              </a:rPr>
              <a:t>This could involve: </a:t>
            </a:r>
          </a:p>
          <a:p>
            <a:pPr marL="285750" indent="-285750">
              <a:lnSpc>
                <a:spcPct val="107000"/>
              </a:lnSpc>
              <a:spcAft>
                <a:spcPts val="800"/>
              </a:spcAft>
              <a:buFontTx/>
              <a:buChar char="-"/>
            </a:pPr>
            <a:r>
              <a:rPr lang="en-AU" dirty="0">
                <a:latin typeface="Arial" panose="020B0604020202020204" pitchFamily="34" charset="0"/>
                <a:ea typeface="Calibri" panose="020F0502020204030204" pitchFamily="34" charset="0"/>
                <a:cs typeface="Arial" panose="020B0604020202020204" pitchFamily="34" charset="0"/>
              </a:rPr>
              <a:t>Expanding of skill sets and broadening horizons</a:t>
            </a:r>
          </a:p>
          <a:p>
            <a:pPr marL="285750" indent="-285750">
              <a:lnSpc>
                <a:spcPct val="107000"/>
              </a:lnSpc>
              <a:spcAft>
                <a:spcPts val="800"/>
              </a:spcAft>
              <a:buFontTx/>
              <a:buChar char="-"/>
            </a:pPr>
            <a:r>
              <a:rPr lang="en-AU" dirty="0">
                <a:latin typeface="Arial" panose="020B0604020202020204" pitchFamily="34" charset="0"/>
                <a:ea typeface="Calibri" panose="020F0502020204030204" pitchFamily="34" charset="0"/>
                <a:cs typeface="Arial" panose="020B0604020202020204" pitchFamily="34" charset="0"/>
              </a:rPr>
              <a:t>Cross-disciplinary moves, secondments, assignments</a:t>
            </a:r>
          </a:p>
          <a:p>
            <a:pPr marL="285750" indent="-285750">
              <a:lnSpc>
                <a:spcPct val="107000"/>
              </a:lnSpc>
              <a:spcAft>
                <a:spcPts val="800"/>
              </a:spcAft>
              <a:buFontTx/>
              <a:buChar char="-"/>
            </a:pPr>
            <a:r>
              <a:rPr lang="en-AU" dirty="0">
                <a:latin typeface="Arial" panose="020B0604020202020204" pitchFamily="34" charset="0"/>
                <a:ea typeface="Calibri" panose="020F0502020204030204" pitchFamily="34" charset="0"/>
                <a:cs typeface="Arial" panose="020B0604020202020204" pitchFamily="34" charset="0"/>
              </a:rPr>
              <a:t>Students in self-formation rather than just a product of universities  </a:t>
            </a:r>
            <a:endParaRPr lang="en-AU" sz="1800" dirty="0">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
        <p:nvSpPr>
          <p:cNvPr id="7" name="TextBox 6">
            <a:extLst>
              <a:ext uri="{FF2B5EF4-FFF2-40B4-BE49-F238E27FC236}">
                <a16:creationId xmlns:a16="http://schemas.microsoft.com/office/drawing/2014/main" id="{2EB17F50-2DCC-4B85-F68B-4DB77D8EFA0D}"/>
              </a:ext>
            </a:extLst>
          </p:cNvPr>
          <p:cNvSpPr txBox="1"/>
          <p:nvPr/>
        </p:nvSpPr>
        <p:spPr>
          <a:xfrm>
            <a:off x="7992534" y="6290790"/>
            <a:ext cx="3217333" cy="230832"/>
          </a:xfrm>
          <a:prstGeom prst="rect">
            <a:avLst/>
          </a:prstGeom>
          <a:noFill/>
        </p:spPr>
        <p:txBody>
          <a:bodyPr wrap="square">
            <a:spAutoFit/>
          </a:bodyPr>
          <a:lstStyle/>
          <a:p>
            <a:r>
              <a:rPr lang="en-AU" sz="900" dirty="0">
                <a:hlinkClick r:id="rId3"/>
              </a:rPr>
              <a:t>https://one.oecd.org/document/ECO/WKP(2020)49/En/pdf</a:t>
            </a:r>
            <a:r>
              <a:rPr lang="en-AU" sz="900" dirty="0"/>
              <a:t>  p.44</a:t>
            </a:r>
          </a:p>
        </p:txBody>
      </p:sp>
      <p:sp>
        <p:nvSpPr>
          <p:cNvPr id="9" name="TextBox 8">
            <a:extLst>
              <a:ext uri="{FF2B5EF4-FFF2-40B4-BE49-F238E27FC236}">
                <a16:creationId xmlns:a16="http://schemas.microsoft.com/office/drawing/2014/main" id="{A1025618-06B7-27AF-0EE5-00D5E7FF9B09}"/>
              </a:ext>
            </a:extLst>
          </p:cNvPr>
          <p:cNvSpPr txBox="1"/>
          <p:nvPr/>
        </p:nvSpPr>
        <p:spPr>
          <a:xfrm>
            <a:off x="536853" y="6608316"/>
            <a:ext cx="6096000" cy="249684"/>
          </a:xfrm>
          <a:prstGeom prst="rect">
            <a:avLst/>
          </a:prstGeom>
          <a:noFill/>
        </p:spPr>
        <p:txBody>
          <a:bodyPr wrap="square">
            <a:spAutoFit/>
          </a:bodyPr>
          <a:lstStyle/>
          <a:p>
            <a:pPr>
              <a:lnSpc>
                <a:spcPct val="107000"/>
              </a:lnSpc>
              <a:spcAft>
                <a:spcPts val="800"/>
              </a:spcAft>
            </a:pP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http://thaiembdc.org/wp-content/uploads/2017/03/thailand-4.0-11-1-e1489780904677.jpg</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34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DD9B-D448-9BB0-878B-3D05D9B82E2A}"/>
              </a:ext>
            </a:extLst>
          </p:cNvPr>
          <p:cNvSpPr>
            <a:spLocks noGrp="1"/>
          </p:cNvSpPr>
          <p:nvPr>
            <p:ph type="title"/>
          </p:nvPr>
        </p:nvSpPr>
        <p:spPr>
          <a:xfrm>
            <a:off x="340988" y="0"/>
            <a:ext cx="11619340" cy="1108061"/>
          </a:xfrm>
        </p:spPr>
        <p:txBody>
          <a:bodyPr/>
          <a:lstStyle/>
          <a:p>
            <a:r>
              <a:rPr lang="en-US" dirty="0"/>
              <a:t>What else does research tell us about preparation for the disruption era and some gaps? </a:t>
            </a:r>
            <a:endParaRPr lang="en-AU" dirty="0"/>
          </a:p>
        </p:txBody>
      </p:sp>
      <p:sp>
        <p:nvSpPr>
          <p:cNvPr id="3" name="Content Placeholder 2">
            <a:extLst>
              <a:ext uri="{FF2B5EF4-FFF2-40B4-BE49-F238E27FC236}">
                <a16:creationId xmlns:a16="http://schemas.microsoft.com/office/drawing/2014/main" id="{6B87EF25-1FFC-F008-B3B6-CDB8F36BE104}"/>
              </a:ext>
            </a:extLst>
          </p:cNvPr>
          <p:cNvSpPr>
            <a:spLocks noGrp="1"/>
          </p:cNvSpPr>
          <p:nvPr>
            <p:ph idx="1"/>
          </p:nvPr>
        </p:nvSpPr>
        <p:spPr>
          <a:xfrm>
            <a:off x="352527" y="1382865"/>
            <a:ext cx="11619340" cy="4251059"/>
          </a:xfrm>
        </p:spPr>
        <p:txBody>
          <a:bodyPr/>
          <a:lstStyle/>
          <a:p>
            <a:pPr>
              <a:lnSpc>
                <a:spcPct val="107000"/>
              </a:lnSpc>
              <a:spcAft>
                <a:spcPts val="800"/>
              </a:spcAft>
            </a:pPr>
            <a:r>
              <a:rPr lang="en-AU" sz="1600" dirty="0">
                <a:effectLst/>
                <a:ea typeface="Calibri" panose="020F0502020204030204" pitchFamily="34" charset="0"/>
              </a:rPr>
              <a:t>Quality of graduates – there are declining enrolments and increased competition.</a:t>
            </a:r>
          </a:p>
          <a:p>
            <a:pPr>
              <a:lnSpc>
                <a:spcPct val="107000"/>
              </a:lnSpc>
              <a:spcAft>
                <a:spcPts val="800"/>
              </a:spcAft>
            </a:pPr>
            <a:r>
              <a:rPr lang="en-AU" sz="1600" dirty="0">
                <a:ea typeface="Calibri" panose="020F0502020204030204" pitchFamily="34" charset="0"/>
              </a:rPr>
              <a:t>An expectation that r</a:t>
            </a:r>
            <a:r>
              <a:rPr lang="en-AU" sz="1600" dirty="0">
                <a:effectLst/>
                <a:ea typeface="Calibri" panose="020F0502020204030204" pitchFamily="34" charset="0"/>
              </a:rPr>
              <a:t>esearch </a:t>
            </a:r>
            <a:r>
              <a:rPr lang="en-AU" sz="1600" dirty="0">
                <a:ea typeface="Calibri" panose="020F0502020204030204" pitchFamily="34" charset="0"/>
              </a:rPr>
              <a:t>and </a:t>
            </a:r>
            <a:r>
              <a:rPr lang="en-AU" sz="1600" dirty="0">
                <a:effectLst/>
                <a:ea typeface="Calibri" panose="020F0502020204030204" pitchFamily="34" charset="0"/>
              </a:rPr>
              <a:t>innovation will lead Thailand to better economic development, however internationally the evidence is slim to say that graduating from universities aligns with a better economy (</a:t>
            </a:r>
            <a:r>
              <a:rPr lang="en-AU" sz="1600" dirty="0" err="1">
                <a:effectLst/>
                <a:ea typeface="Calibri" panose="020F0502020204030204" pitchFamily="34" charset="0"/>
              </a:rPr>
              <a:t>Marginson</a:t>
            </a:r>
            <a:r>
              <a:rPr lang="en-AU" sz="1600" dirty="0">
                <a:effectLst/>
                <a:ea typeface="Calibri" panose="020F0502020204030204" pitchFamily="34" charset="0"/>
              </a:rPr>
              <a:t>, 2023).  Students should not be treated as ‘products’ of universitie</a:t>
            </a:r>
            <a:r>
              <a:rPr lang="en-AU" sz="1600" dirty="0">
                <a:ea typeface="Calibri" panose="020F0502020204030204" pitchFamily="34" charset="0"/>
              </a:rPr>
              <a:t>s, but that they need to be engaged in a ‘self-formation’ process to participate in their contributions to disciplines, industry and communities.</a:t>
            </a:r>
            <a:endParaRPr lang="en-AU" sz="1600" dirty="0">
              <a:effectLst/>
              <a:ea typeface="Calibri" panose="020F0502020204030204" pitchFamily="34" charset="0"/>
            </a:endParaRPr>
          </a:p>
          <a:p>
            <a:pPr>
              <a:lnSpc>
                <a:spcPct val="107000"/>
              </a:lnSpc>
              <a:spcAft>
                <a:spcPts val="800"/>
              </a:spcAft>
            </a:pPr>
            <a:r>
              <a:rPr lang="en-AU" sz="1600" dirty="0">
                <a:effectLst/>
                <a:ea typeface="Calibri" panose="020F0502020204030204" pitchFamily="34" charset="0"/>
              </a:rPr>
              <a:t>The OECD report (2020) on Thailand’s higher education and skills imbalances states:</a:t>
            </a:r>
          </a:p>
          <a:p>
            <a:pPr lvl="1">
              <a:lnSpc>
                <a:spcPct val="107000"/>
              </a:lnSpc>
              <a:spcAft>
                <a:spcPts val="800"/>
              </a:spcAft>
            </a:pPr>
            <a:r>
              <a:rPr lang="en-AU" sz="1200" b="1" dirty="0">
                <a:ea typeface="Calibri" panose="020F0502020204030204" pitchFamily="34" charset="0"/>
              </a:rPr>
              <a:t>Poor (and declining) reading and writing proficiencies </a:t>
            </a:r>
            <a:r>
              <a:rPr lang="en-AU" sz="1200" dirty="0">
                <a:ea typeface="Calibri" panose="020F0502020204030204" pitchFamily="34" charset="0"/>
              </a:rPr>
              <a:t>even though funding in primary education is highest in the comparative region </a:t>
            </a:r>
          </a:p>
          <a:p>
            <a:pPr lvl="1">
              <a:lnSpc>
                <a:spcPct val="107000"/>
              </a:lnSpc>
              <a:spcAft>
                <a:spcPts val="800"/>
              </a:spcAft>
            </a:pPr>
            <a:r>
              <a:rPr lang="en-AU" sz="1200" dirty="0">
                <a:effectLst/>
                <a:ea typeface="Calibri" panose="020F0502020204030204" pitchFamily="34" charset="0"/>
              </a:rPr>
              <a:t>There is an ageing population and </a:t>
            </a:r>
            <a:r>
              <a:rPr lang="en-AU" sz="1200" b="1" dirty="0">
                <a:effectLst/>
                <a:ea typeface="Calibri" panose="020F0502020204030204" pitchFamily="34" charset="0"/>
              </a:rPr>
              <a:t>lifetime learning </a:t>
            </a:r>
            <a:r>
              <a:rPr lang="en-AU" sz="1200" dirty="0">
                <a:effectLst/>
                <a:ea typeface="Calibri" panose="020F0502020204030204" pitchFamily="34" charset="0"/>
              </a:rPr>
              <a:t>will need to be a focus on upskilling and reskilling. In particular engaging women, older workers, low-skilled workers, and increasing access for poor families and taking education to regions. A focus on career guidance and career development will be key in higher education institutions as it is suggested that there is a ‘mismatch’ between students and their careers. </a:t>
            </a:r>
          </a:p>
          <a:p>
            <a:pPr lvl="1">
              <a:lnSpc>
                <a:spcPct val="107000"/>
              </a:lnSpc>
              <a:spcAft>
                <a:spcPts val="800"/>
              </a:spcAft>
            </a:pPr>
            <a:r>
              <a:rPr lang="en-AU" sz="1200" dirty="0">
                <a:ea typeface="Calibri" panose="020F0502020204030204" pitchFamily="34" charset="0"/>
              </a:rPr>
              <a:t>That qualified workers are more valued in industry than higher education, and that </a:t>
            </a:r>
            <a:r>
              <a:rPr lang="en-AU" sz="1200" b="1" dirty="0">
                <a:ea typeface="Calibri" panose="020F0502020204030204" pitchFamily="34" charset="0"/>
              </a:rPr>
              <a:t>universities fall behind in producing relevant skills </a:t>
            </a:r>
            <a:r>
              <a:rPr lang="en-AU" sz="1200" dirty="0">
                <a:ea typeface="Calibri" panose="020F0502020204030204" pitchFamily="34" charset="0"/>
              </a:rPr>
              <a:t>for the private sector. </a:t>
            </a:r>
            <a:endParaRPr lang="en-AU" sz="1200" dirty="0">
              <a:effectLst/>
              <a:ea typeface="Calibri" panose="020F0502020204030204" pitchFamily="34" charset="0"/>
            </a:endParaRPr>
          </a:p>
          <a:p>
            <a:pPr lvl="1">
              <a:lnSpc>
                <a:spcPct val="107000"/>
              </a:lnSpc>
              <a:spcAft>
                <a:spcPts val="800"/>
              </a:spcAft>
            </a:pPr>
            <a:r>
              <a:rPr lang="en-AU" sz="1200" dirty="0">
                <a:ea typeface="Calibri" panose="020F0502020204030204" pitchFamily="34" charset="0"/>
              </a:rPr>
              <a:t>From the report (p.32) :  </a:t>
            </a:r>
            <a:r>
              <a:rPr lang="en-AU" sz="1200" dirty="0">
                <a:effectLst/>
                <a:ea typeface="Calibri" panose="020F0502020204030204" pitchFamily="34" charset="0"/>
              </a:rPr>
              <a:t>The shortages observed at the occupational level translate into shortages of cognitive skills, such as mathematical reasoning, writing and reading comprehension, but also certain social skills, like service orientation, and technical skills (e.g. programming and technology design). The knowledge areas found to be most in shortage are ‘computers and electronics’, ‘clerical knowledge’ and ‘customer and personal service’. As Thailand continues to be exposed to global mega-trends, such as population ageing, globalisation and automation, </a:t>
            </a:r>
            <a:r>
              <a:rPr lang="en-AU" sz="1200" b="1" dirty="0">
                <a:effectLst/>
                <a:ea typeface="Calibri" panose="020F0502020204030204" pitchFamily="34" charset="0"/>
              </a:rPr>
              <a:t>shortages of high-level cognitive skills and social skills </a:t>
            </a:r>
            <a:r>
              <a:rPr lang="en-AU" sz="1200" dirty="0">
                <a:effectLst/>
                <a:ea typeface="Calibri" panose="020F0502020204030204" pitchFamily="34" charset="0"/>
              </a:rPr>
              <a:t>are likely to become even more pronounced, as is the case in many OECD countries today.</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TextBox 3">
            <a:extLst>
              <a:ext uri="{FF2B5EF4-FFF2-40B4-BE49-F238E27FC236}">
                <a16:creationId xmlns:a16="http://schemas.microsoft.com/office/drawing/2014/main" id="{EE21E217-9557-8923-70F5-12D089B59A1C}"/>
              </a:ext>
            </a:extLst>
          </p:cNvPr>
          <p:cNvSpPr txBox="1"/>
          <p:nvPr/>
        </p:nvSpPr>
        <p:spPr>
          <a:xfrm>
            <a:off x="422695" y="6556076"/>
            <a:ext cx="4001929" cy="461665"/>
          </a:xfrm>
          <a:prstGeom prst="rect">
            <a:avLst/>
          </a:prstGeom>
          <a:noFill/>
        </p:spPr>
        <p:txBody>
          <a:bodyPr wrap="none" rtlCol="0">
            <a:spAutoFit/>
          </a:bodyPr>
          <a:lstStyle/>
          <a:p>
            <a:r>
              <a:rPr lang="en-AU" sz="1200" dirty="0">
                <a:latin typeface="Calibri" panose="020F0502020204030204" pitchFamily="34" charset="0"/>
                <a:ea typeface="Calibri" panose="020F0502020204030204" pitchFamily="34" charset="0"/>
                <a:cs typeface="Times New Roman" panose="02020603050405020304" pitchFamily="18" charset="0"/>
              </a:rPr>
              <a:t>(</a:t>
            </a:r>
            <a:r>
              <a:rPr lang="en-AU"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https://one.oecd.org/document/ECO/WKP(2020)49/En/pdf</a:t>
            </a:r>
            <a:r>
              <a:rPr lang="en-AU" sz="1200" dirty="0">
                <a:latin typeface="Calibri" panose="020F0502020204030204" pitchFamily="34" charset="0"/>
                <a:ea typeface="Calibri" panose="020F0502020204030204" pitchFamily="34" charset="0"/>
                <a:cs typeface="Times New Roman" panose="02020603050405020304" pitchFamily="18" charset="0"/>
              </a:rPr>
              <a:t>)</a:t>
            </a:r>
          </a:p>
          <a:p>
            <a:endParaRPr lang="en-AU" sz="1200" dirty="0"/>
          </a:p>
        </p:txBody>
      </p:sp>
    </p:spTree>
    <p:extLst>
      <p:ext uri="{BB962C8B-B14F-4D97-AF65-F5344CB8AC3E}">
        <p14:creationId xmlns:p14="http://schemas.microsoft.com/office/powerpoint/2010/main" val="11204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ED61-0B68-02FD-8E1D-60F8F855C10C}"/>
              </a:ext>
            </a:extLst>
          </p:cNvPr>
          <p:cNvSpPr>
            <a:spLocks noGrp="1"/>
          </p:cNvSpPr>
          <p:nvPr>
            <p:ph type="title"/>
          </p:nvPr>
        </p:nvSpPr>
        <p:spPr>
          <a:xfrm>
            <a:off x="614995" y="193160"/>
            <a:ext cx="10738805" cy="1108061"/>
          </a:xfrm>
        </p:spPr>
        <p:txBody>
          <a:bodyPr/>
          <a:lstStyle/>
          <a:p>
            <a:r>
              <a:rPr lang="en-US" dirty="0"/>
              <a:t>A musing for you to consider: </a:t>
            </a:r>
            <a:endParaRPr lang="en-AU" dirty="0"/>
          </a:p>
        </p:txBody>
      </p:sp>
      <p:sp>
        <p:nvSpPr>
          <p:cNvPr id="3" name="Content Placeholder 2">
            <a:extLst>
              <a:ext uri="{FF2B5EF4-FFF2-40B4-BE49-F238E27FC236}">
                <a16:creationId xmlns:a16="http://schemas.microsoft.com/office/drawing/2014/main" id="{27453EC4-6B8F-8CA8-0289-704BCBDBEC0B}"/>
              </a:ext>
            </a:extLst>
          </p:cNvPr>
          <p:cNvSpPr>
            <a:spLocks noGrp="1"/>
          </p:cNvSpPr>
          <p:nvPr>
            <p:ph idx="1"/>
          </p:nvPr>
        </p:nvSpPr>
        <p:spPr>
          <a:xfrm>
            <a:off x="726597" y="1070770"/>
            <a:ext cx="11092870" cy="4251059"/>
          </a:xfrm>
        </p:spPr>
        <p:txBody>
          <a:bodyPr/>
          <a:lstStyle/>
          <a:p>
            <a:pPr marL="0" indent="0">
              <a:buNone/>
            </a:pPr>
            <a:r>
              <a:rPr lang="en-US" sz="2400" dirty="0"/>
              <a:t>Higher education cannot create a profitable economy directly. What it does is help to form people who can do many things, including the creation of economic value. To those who argue that higher education should focus on employability the answer is this. Graduates maximise their own employability when they have enhanced personal agency, permeated by knowledge and sustained by the capacity to continually learn and develop themselves reflexively. </a:t>
            </a:r>
          </a:p>
          <a:p>
            <a:pPr marL="0" indent="0">
              <a:buNone/>
            </a:pPr>
            <a:r>
              <a:rPr lang="en-US" sz="2400" dirty="0"/>
              <a:t>All of the ‘generic’ skills – </a:t>
            </a:r>
            <a:r>
              <a:rPr lang="en-US" sz="2400" i="1" dirty="0"/>
              <a:t>flexibility and adaptability, initiative, communication, working in teams, creativity and lateral thinking </a:t>
            </a:r>
            <a:r>
              <a:rPr lang="en-US" sz="2400" dirty="0"/>
              <a:t>– are skills of the self-forming reflexive person with agency freedom. These skills are real, except they are not solely generic. They are acquired through immersion in knowledge and never content free or context free. The creativity of the mathematician, the engineer, the linguist and the lawyer all entail creation, but the imaginings, discourses and applications are distinct</a:t>
            </a:r>
            <a:r>
              <a:rPr lang="en-US" dirty="0"/>
              <a:t>.  </a:t>
            </a:r>
          </a:p>
          <a:p>
            <a:pPr marL="0" indent="0">
              <a:buNone/>
            </a:pPr>
            <a:r>
              <a:rPr lang="en-US" sz="1200" dirty="0"/>
              <a:t>(</a:t>
            </a:r>
            <a:r>
              <a:rPr lang="en-AU" sz="1200" dirty="0" err="1"/>
              <a:t>Callender</a:t>
            </a:r>
            <a:r>
              <a:rPr lang="en-AU" sz="1200" dirty="0"/>
              <a:t>, Locke &amp; </a:t>
            </a:r>
            <a:r>
              <a:rPr lang="en-AU" sz="1200" dirty="0" err="1"/>
              <a:t>Marginson</a:t>
            </a:r>
            <a:r>
              <a:rPr lang="en-AU" sz="1200" dirty="0"/>
              <a:t>, 2020, p.82</a:t>
            </a:r>
            <a:r>
              <a:rPr lang="en-US" sz="1200" dirty="0"/>
              <a:t>)</a:t>
            </a:r>
            <a:endParaRPr lang="en-AU" sz="1200" dirty="0"/>
          </a:p>
        </p:txBody>
      </p:sp>
    </p:spTree>
    <p:extLst>
      <p:ext uri="{BB962C8B-B14F-4D97-AF65-F5344CB8AC3E}">
        <p14:creationId xmlns:p14="http://schemas.microsoft.com/office/powerpoint/2010/main" val="47723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924B2-4B9B-5378-BB4C-CF8E2E9BF197}"/>
              </a:ext>
            </a:extLst>
          </p:cNvPr>
          <p:cNvSpPr>
            <a:spLocks noGrp="1"/>
          </p:cNvSpPr>
          <p:nvPr>
            <p:ph type="ctrTitle"/>
          </p:nvPr>
        </p:nvSpPr>
        <p:spPr>
          <a:xfrm>
            <a:off x="1346200" y="2764897"/>
            <a:ext cx="9144000" cy="2387600"/>
          </a:xfrm>
        </p:spPr>
        <p:txBody>
          <a:bodyPr/>
          <a:lstStyle/>
          <a:p>
            <a:r>
              <a:rPr lang="en-US" sz="4800" b="1" i="1" dirty="0">
                <a:solidFill>
                  <a:schemeClr val="accent1">
                    <a:lumMod val="75000"/>
                  </a:schemeClr>
                </a:solidFill>
                <a:effectLst/>
                <a:latin typeface="Playfair Display" panose="00000500000000000000" pitchFamily="2" charset="0"/>
              </a:rPr>
              <a:t>So…</a:t>
            </a:r>
            <a:br>
              <a:rPr lang="en-US" sz="4800" b="1" i="1" dirty="0">
                <a:solidFill>
                  <a:schemeClr val="accent1">
                    <a:lumMod val="75000"/>
                  </a:schemeClr>
                </a:solidFill>
                <a:effectLst/>
                <a:latin typeface="Playfair Display" panose="00000500000000000000" pitchFamily="2" charset="0"/>
              </a:rPr>
            </a:br>
            <a:br>
              <a:rPr lang="en-US" sz="4800" b="1" i="1" dirty="0">
                <a:solidFill>
                  <a:schemeClr val="accent1">
                    <a:lumMod val="75000"/>
                  </a:schemeClr>
                </a:solidFill>
                <a:effectLst/>
                <a:latin typeface="Playfair Display" panose="00000500000000000000" pitchFamily="2" charset="0"/>
              </a:rPr>
            </a:br>
            <a:r>
              <a:rPr lang="en-US" sz="4800" b="1" i="1" dirty="0">
                <a:solidFill>
                  <a:schemeClr val="accent1">
                    <a:lumMod val="75000"/>
                  </a:schemeClr>
                </a:solidFill>
                <a:effectLst/>
                <a:latin typeface="Playfair Display" panose="00000500000000000000" pitchFamily="2" charset="0"/>
              </a:rPr>
              <a:t>Is the role of educators becoming obsolete in the face of technological disruption in education, or are they more important than ever?</a:t>
            </a:r>
            <a:endParaRPr lang="en-AU" dirty="0"/>
          </a:p>
        </p:txBody>
      </p:sp>
    </p:spTree>
    <p:extLst>
      <p:ext uri="{BB962C8B-B14F-4D97-AF65-F5344CB8AC3E}">
        <p14:creationId xmlns:p14="http://schemas.microsoft.com/office/powerpoint/2010/main" val="29217480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Master 2018 2" id="{DDAAE718-2A89-A646-93F7-A73FD446939E}" vid="{D3D5146B-945E-5B41-97C2-7ED23DDB1F79}"/>
    </a:ext>
  </a:extLst>
</a:theme>
</file>

<file path=docProps/app.xml><?xml version="1.0" encoding="utf-8"?>
<Properties xmlns="http://schemas.openxmlformats.org/officeDocument/2006/extended-properties" xmlns:vt="http://schemas.openxmlformats.org/officeDocument/2006/docPropsVTypes">
  <Template/>
  <TotalTime>1692</TotalTime>
  <Words>3444</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Playfair Display</vt:lpstr>
      <vt:lpstr>Söhne</vt:lpstr>
      <vt:lpstr>Custom Design</vt:lpstr>
      <vt:lpstr>Office Theme</vt:lpstr>
      <vt:lpstr>PowerPoint Presentation</vt:lpstr>
      <vt:lpstr>Acknowledgement of Country</vt:lpstr>
      <vt:lpstr>Where is James Cook University ? </vt:lpstr>
      <vt:lpstr>Research-intensive universities – commonalities (JCU and Walailak)</vt:lpstr>
      <vt:lpstr>What is the disruptive era in Education?</vt:lpstr>
      <vt:lpstr>Thailand 4.0 – what does it mean for educators?</vt:lpstr>
      <vt:lpstr>What else does research tell us about preparation for the disruption era and some gaps? </vt:lpstr>
      <vt:lpstr>A musing for you to consider: </vt:lpstr>
      <vt:lpstr>So…  Is the role of educators becoming obsolete in the face of technological disruption in education, or are they more important than ever?</vt:lpstr>
      <vt:lpstr>Who are educators? What are our roles?   </vt:lpstr>
      <vt:lpstr>Changing Educator roles</vt:lpstr>
      <vt:lpstr>So how do we do this?   We need to know our students and build capabilities</vt:lpstr>
      <vt:lpstr>So how do we do this?   We need to know what self-formation is and how it relates to our own teaching and our university</vt:lpstr>
      <vt:lpstr>So how do we do this?   We need to know what self-formation is and how it relates to our own teaching (and to ourselves)</vt:lpstr>
      <vt:lpstr>So how do we do this?  We bring ‘humanness’ to education in new ways</vt:lpstr>
      <vt:lpstr>So how do we do this? We create the research-teaching nexus in our subjects and classes (and you may be doing this already)   </vt:lpstr>
      <vt:lpstr>So…  If educators are more important than ever, what do we as educators need to do to prepare and enhance self-formation?</vt:lpstr>
      <vt:lpstr>UKPSF 2023, p.3</vt:lpstr>
      <vt:lpstr>A reminder of the values,  core knowledge and areas of activity</vt:lpstr>
      <vt:lpstr>Walailak University – 90% Fellows</vt:lpstr>
      <vt:lpstr>As an educator I will need to:</vt:lpstr>
      <vt:lpstr>What can you do? </vt:lpstr>
      <vt:lpstr>PowerPoint Presentation</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LeBherz</dc:creator>
  <cp:lastModifiedBy>Maree Dinan-Thompson</cp:lastModifiedBy>
  <cp:revision>31</cp:revision>
  <dcterms:created xsi:type="dcterms:W3CDTF">2018-12-23T23:18:23Z</dcterms:created>
  <dcterms:modified xsi:type="dcterms:W3CDTF">2023-03-27T10:47:08Z</dcterms:modified>
</cp:coreProperties>
</file>